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1054" r:id="rId2"/>
    <p:sldId id="3020" r:id="rId3"/>
    <p:sldId id="3018" r:id="rId4"/>
    <p:sldId id="875" r:id="rId5"/>
    <p:sldId id="1045" r:id="rId6"/>
    <p:sldId id="1050" r:id="rId7"/>
    <p:sldId id="1003" r:id="rId8"/>
    <p:sldId id="1137" r:id="rId9"/>
    <p:sldId id="1055" r:id="rId10"/>
    <p:sldId id="1049" r:id="rId11"/>
    <p:sldId id="1135" r:id="rId12"/>
    <p:sldId id="1115" r:id="rId13"/>
    <p:sldId id="1116" r:id="rId14"/>
    <p:sldId id="1000" r:id="rId15"/>
    <p:sldId id="1147" r:id="rId16"/>
    <p:sldId id="1120" r:id="rId17"/>
    <p:sldId id="1099" r:id="rId18"/>
    <p:sldId id="3019" r:id="rId19"/>
    <p:sldId id="1112" r:id="rId20"/>
    <p:sldId id="1130" r:id="rId21"/>
    <p:sldId id="1117" r:id="rId22"/>
    <p:sldId id="1136" r:id="rId23"/>
    <p:sldId id="1138" r:id="rId24"/>
    <p:sldId id="1052" r:id="rId25"/>
    <p:sldId id="1107" r:id="rId26"/>
    <p:sldId id="1111" r:id="rId27"/>
    <p:sldId id="1051" r:id="rId28"/>
    <p:sldId id="1128" r:id="rId29"/>
    <p:sldId id="1104" r:id="rId30"/>
    <p:sldId id="1141" r:id="rId31"/>
    <p:sldId id="1143" r:id="rId32"/>
    <p:sldId id="1144" r:id="rId33"/>
    <p:sldId id="1142" r:id="rId34"/>
    <p:sldId id="258" r:id="rId35"/>
    <p:sldId id="1108" r:id="rId36"/>
    <p:sldId id="1126" r:id="rId37"/>
    <p:sldId id="1125" r:id="rId38"/>
    <p:sldId id="1127" r:id="rId39"/>
    <p:sldId id="1134" r:id="rId40"/>
    <p:sldId id="1123" r:id="rId41"/>
    <p:sldId id="1146" r:id="rId42"/>
    <p:sldId id="1131" r:id="rId43"/>
    <p:sldId id="1129" r:id="rId44"/>
    <p:sldId id="1124" r:id="rId45"/>
    <p:sldId id="1102" r:id="rId46"/>
    <p:sldId id="1103" r:id="rId47"/>
    <p:sldId id="1133" r:id="rId48"/>
    <p:sldId id="3017" r:id="rId49"/>
    <p:sldId id="1110" r:id="rId50"/>
    <p:sldId id="1095" r:id="rId51"/>
    <p:sldId id="972" r:id="rId52"/>
    <p:sldId id="393" r:id="rId5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1054"/>
            <p14:sldId id="3020"/>
            <p14:sldId id="3018"/>
            <p14:sldId id="875"/>
            <p14:sldId id="1045"/>
          </p14:sldIdLst>
        </p14:section>
        <p14:section name="タイトルなしのセクション" id="{2222DC94-E039-4F92-8293-E592BEC64C49}">
          <p14:sldIdLst>
            <p14:sldId id="1050"/>
            <p14:sldId id="1003"/>
            <p14:sldId id="1137"/>
            <p14:sldId id="1055"/>
            <p14:sldId id="1049"/>
            <p14:sldId id="1135"/>
            <p14:sldId id="1115"/>
            <p14:sldId id="1116"/>
            <p14:sldId id="1000"/>
            <p14:sldId id="1147"/>
            <p14:sldId id="1120"/>
            <p14:sldId id="1099"/>
            <p14:sldId id="3019"/>
            <p14:sldId id="1112"/>
            <p14:sldId id="1130"/>
            <p14:sldId id="1117"/>
            <p14:sldId id="1136"/>
            <p14:sldId id="1138"/>
            <p14:sldId id="1052"/>
            <p14:sldId id="1107"/>
            <p14:sldId id="1111"/>
            <p14:sldId id="1051"/>
            <p14:sldId id="1128"/>
            <p14:sldId id="1104"/>
            <p14:sldId id="1141"/>
            <p14:sldId id="1143"/>
            <p14:sldId id="1144"/>
            <p14:sldId id="1142"/>
            <p14:sldId id="258"/>
            <p14:sldId id="1108"/>
            <p14:sldId id="1126"/>
            <p14:sldId id="1125"/>
            <p14:sldId id="1127"/>
            <p14:sldId id="1134"/>
            <p14:sldId id="1123"/>
            <p14:sldId id="1146"/>
            <p14:sldId id="1131"/>
            <p14:sldId id="1129"/>
            <p14:sldId id="1124"/>
            <p14:sldId id="1102"/>
            <p14:sldId id="1103"/>
            <p14:sldId id="1133"/>
            <p14:sldId id="3017"/>
            <p14:sldId id="1110"/>
            <p14:sldId id="1095"/>
            <p14:sldId id="972"/>
            <p14:sldId id="393"/>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0" autoAdjust="0"/>
    <p:restoredTop sz="95425" autoAdjust="0"/>
  </p:normalViewPr>
  <p:slideViewPr>
    <p:cSldViewPr snapToGrid="0" showGuides="1">
      <p:cViewPr varScale="1">
        <p:scale>
          <a:sx n="104" d="100"/>
          <a:sy n="104" d="100"/>
        </p:scale>
        <p:origin x="492" y="114"/>
      </p:cViewPr>
      <p:guideLst>
        <p:guide orient="horz" pos="2205"/>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6519E61C-577F-41DB-9F46-21CA5C84F9E8}"/>
    <pc:docChg chg="undo custSel addSld delSld modSld modSection">
      <pc:chgData name="Abe,YutakaTKZIM" userId="4ea0f8c6-cb00-4a5a-9642-b208e11f484d" providerId="ADAL" clId="{6519E61C-577F-41DB-9F46-21CA5C84F9E8}" dt="2023-11-08T00:05:11.983" v="92" actId="404"/>
      <pc:docMkLst>
        <pc:docMk/>
      </pc:docMkLst>
      <pc:sldChg chg="addSp modSp add del mod">
        <pc:chgData name="Abe,YutakaTKZIM" userId="4ea0f8c6-cb00-4a5a-9642-b208e11f484d" providerId="ADAL" clId="{6519E61C-577F-41DB-9F46-21CA5C84F9E8}" dt="2023-11-08T00:05:11.983" v="92" actId="404"/>
        <pc:sldMkLst>
          <pc:docMk/>
          <pc:sldMk cId="2029690987" sldId="393"/>
        </pc:sldMkLst>
        <pc:spChg chg="add mod">
          <ac:chgData name="Abe,YutakaTKZIM" userId="4ea0f8c6-cb00-4a5a-9642-b208e11f484d" providerId="ADAL" clId="{6519E61C-577F-41DB-9F46-21CA5C84F9E8}" dt="2023-11-08T00:05:11.983" v="92" actId="404"/>
          <ac:spMkLst>
            <pc:docMk/>
            <pc:sldMk cId="2029690987" sldId="393"/>
            <ac:spMk id="2" creationId="{CDC4DF28-D641-5F4F-D9BD-472C5CCE185C}"/>
          </ac:spMkLst>
        </pc:spChg>
      </pc:sldChg>
      <pc:sldChg chg="del">
        <pc:chgData name="Abe,YutakaTKZIM" userId="4ea0f8c6-cb00-4a5a-9642-b208e11f484d" providerId="ADAL" clId="{6519E61C-577F-41DB-9F46-21CA5C84F9E8}" dt="2023-11-08T00:02:52.113" v="5" actId="2696"/>
        <pc:sldMkLst>
          <pc:docMk/>
          <pc:sldMk cId="1433890268" sldId="490"/>
        </pc:sldMkLst>
      </pc:sldChg>
      <pc:sldChg chg="add del">
        <pc:chgData name="Abe,YutakaTKZIM" userId="4ea0f8c6-cb00-4a5a-9642-b208e11f484d" providerId="ADAL" clId="{6519E61C-577F-41DB-9F46-21CA5C84F9E8}" dt="2023-11-08T00:02:38.425" v="3" actId="47"/>
        <pc:sldMkLst>
          <pc:docMk/>
          <pc:sldMk cId="633753725" sldId="972"/>
        </pc:sldMkLst>
      </pc:sldChg>
      <pc:sldChg chg="addSp modSp mod">
        <pc:chgData name="Abe,YutakaTKZIM" userId="4ea0f8c6-cb00-4a5a-9642-b208e11f484d" providerId="ADAL" clId="{6519E61C-577F-41DB-9F46-21CA5C84F9E8}" dt="2023-11-08T00:03:35.797" v="42" actId="208"/>
        <pc:sldMkLst>
          <pc:docMk/>
          <pc:sldMk cId="2973961250" sldId="1054"/>
        </pc:sldMkLst>
        <pc:spChg chg="add mod">
          <ac:chgData name="Abe,YutakaTKZIM" userId="4ea0f8c6-cb00-4a5a-9642-b208e11f484d" providerId="ADAL" clId="{6519E61C-577F-41DB-9F46-21CA5C84F9E8}" dt="2023-11-08T00:03:35.797" v="42" actId="208"/>
          <ac:spMkLst>
            <pc:docMk/>
            <pc:sldMk cId="2973961250" sldId="1054"/>
            <ac:spMk id="2" creationId="{F63DC66B-D365-364B-D185-B00BA00C59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2023/11/8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50</a:t>
            </a:fld>
            <a:endParaRPr kumimoji="1" lang="ja-JP" altLang="en-US"/>
          </a:p>
        </p:txBody>
      </p:sp>
    </p:spTree>
    <p:extLst>
      <p:ext uri="{BB962C8B-B14F-4D97-AF65-F5344CB8AC3E}">
        <p14:creationId xmlns:p14="http://schemas.microsoft.com/office/powerpoint/2010/main" val="354472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a:t>
            </a:fld>
            <a:endParaRPr kumimoji="1" lang="ja-JP" altLang="en-US"/>
          </a:p>
        </p:txBody>
      </p:sp>
    </p:spTree>
    <p:extLst>
      <p:ext uri="{BB962C8B-B14F-4D97-AF65-F5344CB8AC3E}">
        <p14:creationId xmlns:p14="http://schemas.microsoft.com/office/powerpoint/2010/main" val="72201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9</a:t>
            </a:fld>
            <a:endParaRPr kumimoji="1" lang="ja-JP" altLang="en-US"/>
          </a:p>
        </p:txBody>
      </p:sp>
    </p:spTree>
    <p:extLst>
      <p:ext uri="{BB962C8B-B14F-4D97-AF65-F5344CB8AC3E}">
        <p14:creationId xmlns:p14="http://schemas.microsoft.com/office/powerpoint/2010/main" val="3476179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dirty="0">
                <a:solidFill>
                  <a:srgbClr val="C00000"/>
                </a:solidFill>
                <a:effectLst/>
                <a:latin typeface="Meiryo" panose="020B0604030504040204" pitchFamily="50" charset="-128"/>
                <a:ea typeface="Meiryo" panose="020B0604030504040204" pitchFamily="50" charset="-128"/>
              </a:rPr>
              <a:t>演劇劇場の通りを挟んだ向かい側に、主要情報総局の本部があった。そしてまさにそのとき、バルト三国とポーランドからのウクライナ国軍</a:t>
            </a:r>
            <a:r>
              <a:rPr lang="en-US" altLang="ja-JP" sz="1200" b="0" i="0" dirty="0">
                <a:solidFill>
                  <a:srgbClr val="C00000"/>
                </a:solidFill>
                <a:effectLst/>
                <a:latin typeface="Meiryo" panose="020B0604030504040204" pitchFamily="50" charset="-128"/>
                <a:ea typeface="Meiryo" panose="020B0604030504040204" pitchFamily="50" charset="-128"/>
              </a:rPr>
              <a:t>MTR</a:t>
            </a:r>
            <a:r>
              <a:rPr lang="ja-JP" altLang="en-US" sz="1200" b="0" i="0" dirty="0">
                <a:solidFill>
                  <a:srgbClr val="C00000"/>
                </a:solidFill>
                <a:effectLst/>
                <a:latin typeface="Meiryo" panose="020B0604030504040204" pitchFamily="50" charset="-128"/>
                <a:ea typeface="Meiryo" panose="020B0604030504040204" pitchFamily="50" charset="-128"/>
              </a:rPr>
              <a:t>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の将校の会議が開かれていた。</a:t>
            </a: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関係者からの情報によると、この会議では、</a:t>
            </a:r>
            <a:r>
              <a:rPr lang="en-US" altLang="ja-JP" sz="1200" b="0" i="0" dirty="0">
                <a:solidFill>
                  <a:srgbClr val="C00000"/>
                </a:solidFill>
                <a:effectLst/>
                <a:latin typeface="Meiryo" panose="020B0604030504040204" pitchFamily="50" charset="-128"/>
                <a:ea typeface="Meiryo" panose="020B0604030504040204" pitchFamily="50" charset="-128"/>
              </a:rPr>
              <a:t>DRG</a:t>
            </a:r>
            <a:r>
              <a:rPr lang="ja-JP" altLang="en-US" sz="1200" b="0" i="0" dirty="0">
                <a:solidFill>
                  <a:srgbClr val="C00000"/>
                </a:solidFill>
                <a:effectLst/>
                <a:latin typeface="Meiryo" panose="020B0604030504040204" pitchFamily="50" charset="-128"/>
                <a:ea typeface="Meiryo" panose="020B0604030504040204" pitchFamily="50" charset="-128"/>
              </a:rPr>
              <a:t>、ベラルーシ、ロシアによる</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領土への攻撃の可能性を防ぐための措置が議論された。この会議には</a:t>
            </a:r>
            <a:r>
              <a:rPr lang="en-US" altLang="ja-JP" sz="1200" b="0" i="0" dirty="0">
                <a:solidFill>
                  <a:srgbClr val="C00000"/>
                </a:solidFill>
                <a:effectLst/>
                <a:latin typeface="Meiryo" panose="020B0604030504040204" pitchFamily="50" charset="-128"/>
                <a:ea typeface="Meiryo" panose="020B0604030504040204" pitchFamily="50" charset="-128"/>
              </a:rPr>
              <a:t>23</a:t>
            </a:r>
            <a:r>
              <a:rPr lang="ja-JP" altLang="en-US" sz="1200" b="0" i="0" dirty="0">
                <a:solidFill>
                  <a:srgbClr val="C00000"/>
                </a:solidFill>
                <a:effectLst/>
                <a:latin typeface="Meiryo" panose="020B0604030504040204" pitchFamily="50" charset="-128"/>
                <a:ea typeface="Meiryo" panose="020B0604030504040204" pitchFamily="50" charset="-128"/>
              </a:rPr>
              <a:t>人の外国人専門家が参加したことが知られている。同数のウクライナ軍将校がリヴィウから到着した。</a:t>
            </a: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現時点で、瓦礫の中から</a:t>
            </a:r>
            <a:r>
              <a:rPr lang="en-US" altLang="ja-JP" sz="1200" b="0" i="0" dirty="0">
                <a:solidFill>
                  <a:srgbClr val="C00000"/>
                </a:solidFill>
                <a:effectLst/>
                <a:latin typeface="Meiryo" panose="020B0604030504040204" pitchFamily="50" charset="-128"/>
                <a:ea typeface="Meiryo" panose="020B0604030504040204" pitchFamily="50" charset="-128"/>
              </a:rPr>
              <a:t>9</a:t>
            </a:r>
            <a:r>
              <a:rPr lang="ja-JP" altLang="en-US" sz="1200" b="0" i="0" dirty="0">
                <a:solidFill>
                  <a:srgbClr val="C00000"/>
                </a:solidFill>
                <a:effectLst/>
                <a:latin typeface="Meiryo" panose="020B0604030504040204" pitchFamily="50" charset="-128"/>
                <a:ea typeface="Meiryo" panose="020B0604030504040204" pitchFamily="50" charset="-128"/>
              </a:rPr>
              <a:t>人の遺体が引き出されたことがわかっている。残りは依然として行方不明であると考えられている。</a:t>
            </a:r>
            <a:r>
              <a:rPr lang="en-US" altLang="ja-JP" sz="1200" b="0" i="0" dirty="0">
                <a:solidFill>
                  <a:srgbClr val="C00000"/>
                </a:solidFill>
                <a:effectLst/>
                <a:latin typeface="Meiryo" panose="020B0604030504040204" pitchFamily="50" charset="-128"/>
                <a:ea typeface="Meiryo" panose="020B0604030504040204" pitchFamily="50" charset="-128"/>
              </a:rPr>
              <a:t>38</a:t>
            </a:r>
            <a:r>
              <a:rPr lang="ja-JP" altLang="en-US" sz="1200" b="0" i="0" dirty="0">
                <a:solidFill>
                  <a:srgbClr val="C00000"/>
                </a:solidFill>
                <a:effectLst/>
                <a:latin typeface="Meiryo" panose="020B0604030504040204" pitchFamily="50" charset="-128"/>
                <a:ea typeface="Meiryo" panose="020B0604030504040204" pitchFamily="50" charset="-128"/>
              </a:rPr>
              <a:t>人以上のウクライナ国軍兵士とウクライナ国軍特殊部隊の指揮官の殺害がすでに劇場内で発見されている。これまでに</a:t>
            </a:r>
            <a:r>
              <a:rPr lang="en-US" altLang="ja-JP" sz="1200" b="0" i="0" dirty="0">
                <a:solidFill>
                  <a:srgbClr val="C00000"/>
                </a:solidFill>
                <a:effectLst/>
                <a:latin typeface="Meiryo" panose="020B0604030504040204" pitchFamily="50" charset="-128"/>
                <a:ea typeface="Meiryo" panose="020B0604030504040204" pitchFamily="50" charset="-128"/>
              </a:rPr>
              <a:t>75</a:t>
            </a:r>
            <a:r>
              <a:rPr lang="ja-JP" altLang="en-US" sz="1200" b="0" i="0" dirty="0">
                <a:solidFill>
                  <a:srgbClr val="C00000"/>
                </a:solidFill>
                <a:effectLst/>
                <a:latin typeface="Meiryo" panose="020B0604030504040204" pitchFamily="50" charset="-128"/>
                <a:ea typeface="Meiryo" panose="020B0604030504040204" pitchFamily="50" charset="-128"/>
              </a:rPr>
              <a:t>人が重傷を負った。</a:t>
            </a:r>
            <a:endParaRPr lang="en-US" altLang="ja-JP" sz="1200" b="0" i="0" dirty="0">
              <a:solidFill>
                <a:srgbClr val="C00000"/>
              </a:solidFill>
              <a:effectLst/>
              <a:latin typeface="Meiryo" panose="020B0604030504040204" pitchFamily="50" charset="-128"/>
              <a:ea typeface="Meiryo" panose="020B0604030504040204" pitchFamily="50" charset="-128"/>
            </a:endParaRPr>
          </a:p>
          <a:p>
            <a:r>
              <a:rPr lang="ja-JP" altLang="en-US" sz="1200" b="0" i="0" dirty="0">
                <a:solidFill>
                  <a:srgbClr val="C00000"/>
                </a:solidFill>
                <a:effectLst/>
                <a:latin typeface="Meiryo" panose="020B0604030504040204" pitchFamily="50" charset="-128"/>
                <a:ea typeface="Meiryo" panose="020B0604030504040204" pitchFamily="50" charset="-128"/>
              </a:rPr>
              <a:t>ドラマシアターが戦闘用ドローンの専門家の集まりを主催したという事実も確認されている。主催者は今回のイベントの招待広告で、ドローン展示会に来場する人全員に軍服を着用しないよう呼びかけ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つまり、彼らは自分たちが何を危険にさらしているのかを十分に承知していながら、それでも民間人を展示会に招待したのだ。展示会自体は</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代表との会談の見せかけに過ぎなかったからだ。</a:t>
            </a:r>
            <a:endParaRPr lang="ja-JP" altLang="en-US" sz="1200" dirty="0">
              <a:solidFill>
                <a:srgbClr val="C00000"/>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17</a:t>
            </a:fld>
            <a:endParaRPr kumimoji="1" lang="ja-JP" altLang="en-US"/>
          </a:p>
        </p:txBody>
      </p:sp>
    </p:spTree>
    <p:extLst>
      <p:ext uri="{BB962C8B-B14F-4D97-AF65-F5344CB8AC3E}">
        <p14:creationId xmlns:p14="http://schemas.microsoft.com/office/powerpoint/2010/main" val="2846099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23</a:t>
            </a:fld>
            <a:endParaRPr kumimoji="1" lang="ja-JP" altLang="en-US"/>
          </a:p>
        </p:txBody>
      </p:sp>
    </p:spTree>
    <p:extLst>
      <p:ext uri="{BB962C8B-B14F-4D97-AF65-F5344CB8AC3E}">
        <p14:creationId xmlns:p14="http://schemas.microsoft.com/office/powerpoint/2010/main" val="2992674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31</a:t>
            </a:fld>
            <a:endParaRPr kumimoji="1" lang="ja-JP" altLang="en-US"/>
          </a:p>
        </p:txBody>
      </p:sp>
    </p:spTree>
    <p:extLst>
      <p:ext uri="{BB962C8B-B14F-4D97-AF65-F5344CB8AC3E}">
        <p14:creationId xmlns:p14="http://schemas.microsoft.com/office/powerpoint/2010/main" val="2430885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32</a:t>
            </a:fld>
            <a:endParaRPr kumimoji="1" lang="ja-JP" altLang="en-US"/>
          </a:p>
        </p:txBody>
      </p:sp>
    </p:spTree>
    <p:extLst>
      <p:ext uri="{BB962C8B-B14F-4D97-AF65-F5344CB8AC3E}">
        <p14:creationId xmlns:p14="http://schemas.microsoft.com/office/powerpoint/2010/main" val="192153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33</a:t>
            </a:fld>
            <a:endParaRPr kumimoji="1" lang="ja-JP" altLang="en-US"/>
          </a:p>
        </p:txBody>
      </p:sp>
    </p:spTree>
    <p:extLst>
      <p:ext uri="{BB962C8B-B14F-4D97-AF65-F5344CB8AC3E}">
        <p14:creationId xmlns:p14="http://schemas.microsoft.com/office/powerpoint/2010/main" val="1458474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47</a:t>
            </a:fld>
            <a:endParaRPr kumimoji="1" lang="ja-JP" altLang="en-US"/>
          </a:p>
        </p:txBody>
      </p:sp>
    </p:spTree>
    <p:extLst>
      <p:ext uri="{BB962C8B-B14F-4D97-AF65-F5344CB8AC3E}">
        <p14:creationId xmlns:p14="http://schemas.microsoft.com/office/powerpoint/2010/main" val="1255003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2023/11/8</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ja.wikipedia.org/wiki/%E9%99%B8%E4%B8%8A%E5%B9%95%E5%83%9A%E7%9B%A3%E9%83%A8"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 Id="rId6" Type="http://schemas.openxmlformats.org/officeDocument/2006/relationships/hyperlink" Target="https://hkmn.jp/" TargetMode="External"/><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5.jpeg"/><Relationship Id="rId4" Type="http://schemas.openxmlformats.org/officeDocument/2006/relationships/image" Target="../media/image6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 Id="rId9"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8.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4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4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xml"/><Relationship Id="rId5" Type="http://schemas.openxmlformats.org/officeDocument/2006/relationships/image" Target="../media/image96.jpeg"/><Relationship Id="rId4" Type="http://schemas.openxmlformats.org/officeDocument/2006/relationships/image" Target="../media/image95.jpeg"/></Relationships>
</file>

<file path=ppt/slides/_rels/slide47.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7.jpeg"/><Relationship Id="rId7"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xml"/><Relationship Id="rId5" Type="http://schemas.openxmlformats.org/officeDocument/2006/relationships/image" Target="../media/image106.jpeg"/><Relationship Id="rId4" Type="http://schemas.openxmlformats.org/officeDocument/2006/relationships/image" Target="../media/image105.jpe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shugiin.go.jp/internet/itdb_shitsumon_pdf_s.nsf/html/shitsumon/pdfS/a185106.pdf/$File/a185106.pdf" TargetMode="External"/><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bookclub.kodansha.co.jp/product?item=0000315241" TargetMode="External"/><Relationship Id="rId10" Type="http://schemas.openxmlformats.org/officeDocument/2006/relationships/image" Target="../media/image14.jpeg"/><Relationship Id="rId4" Type="http://schemas.openxmlformats.org/officeDocument/2006/relationships/image" Target="../media/image9.jpeg"/><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200238" cy="6857999"/>
            <a:chOff x="-6081" y="-1"/>
            <a:chExt cx="9005619" cy="5400675"/>
          </a:xfrm>
          <a:solidFill>
            <a:schemeClr val="tx2">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latin typeface="BIZ UDP明朝 Medium" panose="02020500000000000000" pitchFamily="18" charset="-128"/>
                  <a:ea typeface="BIZ UDP明朝 Medium" panose="02020500000000000000" pitchFamily="18" charset="-128"/>
                </a:rPr>
                <a:t>戦略研勉強会</a:t>
              </a: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524225"/>
            </a:xfrm>
            <a:prstGeom prst="rect">
              <a:avLst/>
            </a:prstGeom>
            <a:grpFill/>
            <a:effectLst/>
          </p:spPr>
          <p:txBody>
            <a:bodyPr wrap="square" rtlCol="0">
              <a:spAutoFit/>
            </a:bodyPr>
            <a:lstStyle/>
            <a:p>
              <a:pPr algn="ctr"/>
              <a:r>
                <a:rPr lang="ja-JP" altLang="en-US" sz="4400" dirty="0">
                  <a:solidFill>
                    <a:schemeClr val="bg2"/>
                  </a:solidFill>
                  <a:latin typeface="BIZ UDPゴシック" panose="020B0400000000000000" pitchFamily="50" charset="-128"/>
                  <a:ea typeface="BIZ UDPゴシック" panose="020B0400000000000000" pitchFamily="50" charset="-128"/>
                </a:rPr>
                <a:t>第１８回</a:t>
              </a:r>
              <a:endParaRPr lang="en-US" altLang="ja-JP" sz="4400" dirty="0">
                <a:solidFill>
                  <a:schemeClr val="bg2"/>
                </a:solidFill>
                <a:latin typeface="BIZ UDPゴシック" panose="020B0400000000000000" pitchFamily="50" charset="-128"/>
                <a:ea typeface="BIZ UDPゴシック" panose="020B0400000000000000" pitchFamily="50" charset="-128"/>
              </a:endParaRPr>
            </a:p>
            <a:p>
              <a:pPr algn="ctr"/>
              <a:endParaRPr lang="en-US" altLang="ja-JP" sz="14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7300" dirty="0">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インテリジェンスの世界と商社</a:t>
              </a:r>
              <a:endParaRPr lang="en-US" altLang="ja-JP" sz="7300" dirty="0">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endParaRPr lang="en-US" altLang="ja-JP" sz="105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400" dirty="0">
                  <a:solidFill>
                    <a:schemeClr val="bg1"/>
                  </a:solidFill>
                  <a:latin typeface="HGP創英角ﾎﾟｯﾌﾟ体" panose="040B0A00000000000000" pitchFamily="50" charset="-128"/>
                  <a:ea typeface="HGP創英角ﾎﾟｯﾌﾟ体" panose="040B0A00000000000000" pitchFamily="50" charset="-128"/>
                </a:rPr>
                <a:t>～</a:t>
              </a:r>
              <a:r>
                <a:rPr lang="ja-JP" altLang="en-US" sz="5400" dirty="0">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戦前から戦後に至る歴史</a:t>
              </a:r>
              <a:r>
                <a:rPr lang="ja-JP" altLang="en-US" sz="5400" strike="dblStrike" dirty="0">
                  <a:solidFill>
                    <a:srgbClr val="FFC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と近未来</a:t>
              </a:r>
              <a:r>
                <a:rPr lang="ja-JP" altLang="en-US" sz="5400" dirty="0">
                  <a:solidFill>
                    <a:schemeClr val="bg1"/>
                  </a:solidFill>
                  <a:latin typeface="HGP創英角ﾎﾟｯﾌﾟ体" panose="040B0A00000000000000" pitchFamily="50" charset="-128"/>
                  <a:ea typeface="HGP創英角ﾎﾟｯﾌﾟ体" panose="040B0A00000000000000" pitchFamily="50" charset="-128"/>
                </a:rPr>
                <a:t>～</a:t>
              </a:r>
              <a:endPar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outerShdw blurRad="63500" sx="102000" sy="102000" algn="ctr" rotWithShape="0">
                <a:prstClr val="black">
                  <a:alpha val="40000"/>
                </a:prstClr>
              </a:outerShdw>
            </a:effectLst>
          </p:spPr>
        </p:pic>
      </p:grpSp>
      <p:sp>
        <p:nvSpPr>
          <p:cNvPr id="2" name="四角形: 角を丸くする 1">
            <a:extLst>
              <a:ext uri="{FF2B5EF4-FFF2-40B4-BE49-F238E27FC236}">
                <a16:creationId xmlns:a16="http://schemas.microsoft.com/office/drawing/2014/main" id="{F63DC66B-D365-364B-D185-B00BA00C5964}"/>
              </a:ext>
            </a:extLst>
          </p:cNvPr>
          <p:cNvSpPr/>
          <p:nvPr/>
        </p:nvSpPr>
        <p:spPr>
          <a:xfrm>
            <a:off x="480291" y="304800"/>
            <a:ext cx="1653309"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配布共有不可</a:t>
            </a:r>
          </a:p>
        </p:txBody>
      </p:sp>
    </p:spTree>
    <p:extLst>
      <p:ext uri="{BB962C8B-B14F-4D97-AF65-F5344CB8AC3E}">
        <p14:creationId xmlns:p14="http://schemas.microsoft.com/office/powerpoint/2010/main" val="297396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線コネクタ 15">
            <a:extLst>
              <a:ext uri="{FF2B5EF4-FFF2-40B4-BE49-F238E27FC236}">
                <a16:creationId xmlns:a16="http://schemas.microsoft.com/office/drawing/2014/main" id="{3F442F04-AC23-D5D1-8D6F-F6C1A7F1D08A}"/>
              </a:ext>
            </a:extLst>
          </p:cNvPr>
          <p:cNvCxnSpPr>
            <a:cxnSpLocks/>
            <a:stCxn id="7" idx="2"/>
            <a:endCxn id="13" idx="0"/>
          </p:cNvCxnSpPr>
          <p:nvPr/>
        </p:nvCxnSpPr>
        <p:spPr>
          <a:xfrm flipH="1">
            <a:off x="6063343" y="2590800"/>
            <a:ext cx="3" cy="29964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陸上自衛隊　指揮通信システム・情報部／情報</a:t>
            </a:r>
            <a:r>
              <a:rPr kumimoji="1" lang="en-US" altLang="ja-JP" sz="2400" b="1" dirty="0">
                <a:latin typeface="BIZ UDPゴシック" panose="020B0400000000000000" pitchFamily="50" charset="-128"/>
                <a:ea typeface="BIZ UDPゴシック" panose="020B0400000000000000" pitchFamily="50" charset="-128"/>
              </a:rPr>
              <a:t>1</a:t>
            </a:r>
            <a:r>
              <a:rPr kumimoji="1" lang="ja-JP" altLang="en-US" sz="2400" b="1" dirty="0">
                <a:latin typeface="BIZ UDPゴシック" panose="020B0400000000000000" pitchFamily="50" charset="-128"/>
                <a:ea typeface="BIZ UDPゴシック" panose="020B0400000000000000" pitchFamily="50" charset="-128"/>
              </a:rPr>
              <a:t>班特別勤務班</a:t>
            </a:r>
          </a:p>
        </p:txBody>
      </p:sp>
      <p:sp>
        <p:nvSpPr>
          <p:cNvPr id="4" name="テキスト ボックス 3">
            <a:extLst>
              <a:ext uri="{FF2B5EF4-FFF2-40B4-BE49-F238E27FC236}">
                <a16:creationId xmlns:a16="http://schemas.microsoft.com/office/drawing/2014/main" id="{3BD19482-CAB7-D949-C98C-6023F7DCD102}"/>
              </a:ext>
            </a:extLst>
          </p:cNvPr>
          <p:cNvSpPr txBox="1"/>
          <p:nvPr/>
        </p:nvSpPr>
        <p:spPr>
          <a:xfrm>
            <a:off x="205946" y="584415"/>
            <a:ext cx="11780108" cy="807913"/>
          </a:xfrm>
          <a:prstGeom prst="rect">
            <a:avLst/>
          </a:prstGeom>
          <a:solidFill>
            <a:schemeClr val="accent1">
              <a:lumMod val="20000"/>
              <a:lumOff val="80000"/>
            </a:schemeClr>
          </a:solidFill>
        </p:spPr>
        <p:txBody>
          <a:bodyPr wrap="square">
            <a:spAutoFit/>
          </a:bodyPr>
          <a:lstStyle/>
          <a:p>
            <a:r>
              <a:rPr lang="en-US" altLang="ja-JP" b="0" i="0" dirty="0">
                <a:solidFill>
                  <a:srgbClr val="202122"/>
                </a:solidFill>
                <a:effectLst/>
                <a:latin typeface="BIZ UDPゴシック" panose="020B0400000000000000" pitchFamily="50" charset="-128"/>
                <a:ea typeface="BIZ UDPゴシック" panose="020B0400000000000000" pitchFamily="50" charset="-128"/>
              </a:rPr>
              <a:t>Wikipedia</a:t>
            </a:r>
            <a:r>
              <a:rPr lang="ja-JP" altLang="en-US" b="0" i="0" dirty="0">
                <a:solidFill>
                  <a:srgbClr val="202122"/>
                </a:solidFill>
                <a:effectLst/>
                <a:latin typeface="BIZ UDPゴシック" panose="020B0400000000000000" pitchFamily="50" charset="-128"/>
                <a:ea typeface="BIZ UDPゴシック" panose="020B0400000000000000" pitchFamily="50" charset="-128"/>
              </a:rPr>
              <a:t>によれば、陸上自衛隊の</a:t>
            </a:r>
            <a:r>
              <a:rPr lang="ja-JP" altLang="en-US" b="1" i="0" dirty="0">
                <a:solidFill>
                  <a:srgbClr val="202122"/>
                </a:solidFill>
                <a:effectLst/>
                <a:latin typeface="BIZ UDPゴシック" panose="020B0400000000000000" pitchFamily="50" charset="-128"/>
                <a:ea typeface="BIZ UDPゴシック" panose="020B0400000000000000" pitchFamily="50" charset="-128"/>
              </a:rPr>
              <a:t>指揮通信システム・情報部</a:t>
            </a:r>
            <a:r>
              <a:rPr lang="ja-JP" altLang="en-US" b="0" i="0" dirty="0">
                <a:solidFill>
                  <a:srgbClr val="202122"/>
                </a:solidFill>
                <a:effectLst/>
                <a:latin typeface="BIZ UDPゴシック" panose="020B0400000000000000" pitchFamily="50" charset="-128"/>
                <a:ea typeface="BIZ UDPゴシック" panose="020B0400000000000000" pitchFamily="50" charset="-128"/>
              </a:rPr>
              <a:t>（旧第二部、調査部、運用支援・情報部）には、</a:t>
            </a:r>
            <a:r>
              <a:rPr lang="ja-JP" altLang="en-US" b="0" i="0" u="none" strike="noStrike" dirty="0">
                <a:effectLst/>
                <a:latin typeface="BIZ UDPゴシック" panose="020B0400000000000000" pitchFamily="50" charset="-128"/>
                <a:ea typeface="BIZ UDPゴシック" panose="020B0400000000000000" pitchFamily="50" charset="-128"/>
              </a:rPr>
              <a:t>ヒューミント</a:t>
            </a:r>
            <a:r>
              <a:rPr lang="ja-JP" altLang="en-US" b="0" i="0" dirty="0">
                <a:solidFill>
                  <a:srgbClr val="202122"/>
                </a:solidFill>
                <a:effectLst/>
                <a:latin typeface="BIZ UDPゴシック" panose="020B0400000000000000" pitchFamily="50" charset="-128"/>
                <a:ea typeface="BIZ UDPゴシック" panose="020B0400000000000000" pitchFamily="50" charset="-128"/>
              </a:rPr>
              <a:t>を担当する</a:t>
            </a:r>
            <a:r>
              <a:rPr lang="ja-JP" altLang="en-US" b="1" i="0" dirty="0">
                <a:solidFill>
                  <a:srgbClr val="202122"/>
                </a:solidFill>
                <a:effectLst/>
                <a:latin typeface="BIZ UDPゴシック" panose="020B0400000000000000" pitchFamily="50" charset="-128"/>
                <a:ea typeface="BIZ UDPゴシック" panose="020B0400000000000000" pitchFamily="50" charset="-128"/>
              </a:rPr>
              <a:t>情報</a:t>
            </a:r>
            <a:r>
              <a:rPr lang="en-US" altLang="ja-JP" b="1" i="0" dirty="0">
                <a:solidFill>
                  <a:srgbClr val="202122"/>
                </a:solidFill>
                <a:effectLst/>
                <a:latin typeface="BIZ UDPゴシック" panose="020B0400000000000000" pitchFamily="50" charset="-128"/>
                <a:ea typeface="BIZ UDPゴシック" panose="020B0400000000000000" pitchFamily="50" charset="-128"/>
              </a:rPr>
              <a:t>1</a:t>
            </a:r>
            <a:r>
              <a:rPr lang="ja-JP" altLang="en-US" b="1" i="0" dirty="0">
                <a:solidFill>
                  <a:srgbClr val="202122"/>
                </a:solidFill>
                <a:effectLst/>
                <a:latin typeface="BIZ UDPゴシック" panose="020B0400000000000000" pitchFamily="50" charset="-128"/>
                <a:ea typeface="BIZ UDPゴシック" panose="020B0400000000000000" pitchFamily="50" charset="-128"/>
              </a:rPr>
              <a:t>班特別勤務班</a:t>
            </a:r>
            <a:r>
              <a:rPr lang="ja-JP" altLang="en-US" b="0" i="0" dirty="0">
                <a:solidFill>
                  <a:srgbClr val="202122"/>
                </a:solidFill>
                <a:effectLst/>
                <a:latin typeface="BIZ UDPゴシック" panose="020B0400000000000000" pitchFamily="50" charset="-128"/>
                <a:ea typeface="BIZ UDPゴシック" panose="020B0400000000000000" pitchFamily="50" charset="-128"/>
              </a:rPr>
              <a:t>、いわゆる</a:t>
            </a:r>
            <a:r>
              <a:rPr lang="ja-JP" altLang="en-US" b="1" i="0" dirty="0">
                <a:solidFill>
                  <a:srgbClr val="202122"/>
                </a:solidFill>
                <a:effectLst/>
                <a:latin typeface="BIZ UDPゴシック" panose="020B0400000000000000" pitchFamily="50" charset="-128"/>
                <a:ea typeface="BIZ UDPゴシック" panose="020B0400000000000000" pitchFamily="50" charset="-128"/>
              </a:rPr>
              <a:t>別班</a:t>
            </a:r>
            <a:r>
              <a:rPr lang="ja-JP" altLang="en-US" b="0" i="0" dirty="0">
                <a:solidFill>
                  <a:srgbClr val="202122"/>
                </a:solidFill>
                <a:effectLst/>
                <a:latin typeface="BIZ UDPゴシック" panose="020B0400000000000000" pitchFamily="50" charset="-128"/>
                <a:ea typeface="BIZ UDPゴシック" panose="020B0400000000000000" pitchFamily="50" charset="-128"/>
              </a:rPr>
              <a:t>（</a:t>
            </a:r>
            <a:r>
              <a:rPr lang="en-US" altLang="ja-JP" b="0" i="0" dirty="0" err="1">
                <a:solidFill>
                  <a:srgbClr val="202122"/>
                </a:solidFill>
                <a:effectLst/>
                <a:latin typeface="BIZ UDPゴシック" panose="020B0400000000000000" pitchFamily="50" charset="-128"/>
                <a:ea typeface="BIZ UDPゴシック" panose="020B0400000000000000" pitchFamily="50" charset="-128"/>
              </a:rPr>
              <a:t>Defence</a:t>
            </a:r>
            <a:r>
              <a:rPr lang="en-US" altLang="ja-JP" b="0" i="0" dirty="0">
                <a:solidFill>
                  <a:srgbClr val="202122"/>
                </a:solidFill>
                <a:effectLst/>
                <a:latin typeface="BIZ UDPゴシック" panose="020B0400000000000000" pitchFamily="50" charset="-128"/>
                <a:ea typeface="BIZ UDPゴシック" panose="020B0400000000000000" pitchFamily="50" charset="-128"/>
              </a:rPr>
              <a:t> Intelligence Team, DIT</a:t>
            </a:r>
            <a:r>
              <a:rPr lang="ja-JP" altLang="en-US" b="0" i="0" dirty="0">
                <a:solidFill>
                  <a:srgbClr val="202122"/>
                </a:solidFill>
                <a:effectLst/>
                <a:latin typeface="BIZ UDPゴシック" panose="020B0400000000000000" pitchFamily="50" charset="-128"/>
                <a:ea typeface="BIZ UDPゴシック" panose="020B0400000000000000" pitchFamily="50" charset="-128"/>
              </a:rPr>
              <a:t>）が存在したとされる。　　　　　　　　　　　　　　　　　　　　　　　　　　　　　　　　　　　　　</a:t>
            </a:r>
            <a:endParaRPr lang="en-US" altLang="ja-JP" b="0" i="0" dirty="0">
              <a:solidFill>
                <a:srgbClr val="202122"/>
              </a:solidFill>
              <a:effectLst/>
              <a:latin typeface="BIZ UDPゴシック" panose="020B0400000000000000" pitchFamily="50" charset="-128"/>
              <a:ea typeface="BIZ UDPゴシック" panose="020B0400000000000000" pitchFamily="50" charset="-128"/>
            </a:endParaRPr>
          </a:p>
          <a:p>
            <a:r>
              <a:rPr lang="ja-JP" altLang="en-US" sz="1050" dirty="0">
                <a:solidFill>
                  <a:srgbClr val="202122"/>
                </a:solidFill>
                <a:latin typeface="BIZ UDPゴシック" panose="020B0400000000000000" pitchFamily="50" charset="-128"/>
                <a:ea typeface="BIZ UDPゴシック" panose="020B0400000000000000" pitchFamily="50" charset="-128"/>
              </a:rPr>
              <a:t>　　　　　　　　　　　　　　　　　　　　　　　　　　　　　　　　　　　　　　　　　　　　　　　　　　　　　　　　　　　　　　　　　　　　　　　　　　　　　　　　　　　　　　　　　　　　　　　　　　　　　　　　</a:t>
            </a:r>
            <a:r>
              <a:rPr lang="ja-JP" altLang="en-US" sz="1050" b="0" i="0" dirty="0">
                <a:solidFill>
                  <a:srgbClr val="202122"/>
                </a:solidFill>
                <a:effectLst/>
                <a:latin typeface="BIZ UDPゴシック" panose="020B0400000000000000" pitchFamily="50" charset="-128"/>
                <a:ea typeface="BIZ UDPゴシック" panose="020B0400000000000000" pitchFamily="50" charset="-128"/>
              </a:rPr>
              <a:t>（出所：</a:t>
            </a:r>
            <a:r>
              <a:rPr lang="ja-JP" altLang="en-US" sz="1050" dirty="0">
                <a:latin typeface="BIZ UDPゴシック" panose="020B0400000000000000" pitchFamily="50" charset="-128"/>
                <a:ea typeface="BIZ UDPゴシック" panose="020B0400000000000000" pitchFamily="50" charset="-128"/>
                <a:hlinkClick r:id="rId2"/>
              </a:rPr>
              <a:t>陸上幕僚監部 </a:t>
            </a:r>
            <a:r>
              <a:rPr lang="en-US" altLang="ja-JP" sz="1050" dirty="0">
                <a:latin typeface="BIZ UDPゴシック" panose="020B0400000000000000" pitchFamily="50" charset="-128"/>
                <a:ea typeface="BIZ UDPゴシック" panose="020B0400000000000000" pitchFamily="50" charset="-128"/>
                <a:hlinkClick r:id="rId2"/>
              </a:rPr>
              <a:t>– Wikipedia</a:t>
            </a:r>
            <a:r>
              <a:rPr lang="ja-JP" altLang="en-US" sz="1050" dirty="0">
                <a:latin typeface="BIZ UDPゴシック" panose="020B0400000000000000" pitchFamily="50" charset="-128"/>
                <a:ea typeface="BIZ UDPゴシック" panose="020B0400000000000000" pitchFamily="50" charset="-128"/>
              </a:rPr>
              <a:t>）</a:t>
            </a:r>
            <a:endParaRPr lang="ja-JP" altLang="en-US"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C5B234C6-1305-8B16-549D-897C3F6211CB}"/>
              </a:ext>
            </a:extLst>
          </p:cNvPr>
          <p:cNvSpPr/>
          <p:nvPr/>
        </p:nvSpPr>
        <p:spPr>
          <a:xfrm>
            <a:off x="5127174" y="2079171"/>
            <a:ext cx="1872343" cy="511629"/>
          </a:xfrm>
          <a:prstGeom prst="round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陸上幕僚監部</a:t>
            </a:r>
          </a:p>
        </p:txBody>
      </p:sp>
      <p:sp>
        <p:nvSpPr>
          <p:cNvPr id="8" name="四角形: 角を丸くする 7">
            <a:extLst>
              <a:ext uri="{FF2B5EF4-FFF2-40B4-BE49-F238E27FC236}">
                <a16:creationId xmlns:a16="http://schemas.microsoft.com/office/drawing/2014/main" id="{55398637-AEEE-9521-A294-2C35937D035C}"/>
              </a:ext>
            </a:extLst>
          </p:cNvPr>
          <p:cNvSpPr/>
          <p:nvPr/>
        </p:nvSpPr>
        <p:spPr>
          <a:xfrm>
            <a:off x="4385978" y="3216729"/>
            <a:ext cx="3376498" cy="511629"/>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指揮通信システム・情報部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DA7D566-CE0B-987E-69B8-12FBB1EA2B5F}"/>
              </a:ext>
            </a:extLst>
          </p:cNvPr>
          <p:cNvSpPr/>
          <p:nvPr/>
        </p:nvSpPr>
        <p:spPr>
          <a:xfrm>
            <a:off x="814501" y="3216729"/>
            <a:ext cx="2978830" cy="511629"/>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ysClr val="windowText" lastClr="000000"/>
                </a:solidFill>
                <a:latin typeface="BIZ UDPゴシック" panose="020B0400000000000000" pitchFamily="50" charset="-128"/>
                <a:ea typeface="BIZ UDPゴシック" panose="020B0400000000000000" pitchFamily="50" charset="-128"/>
              </a:rPr>
              <a:t>運用支援・訓練部</a:t>
            </a:r>
            <a:endParaRPr kumimoji="1" lang="ja-JP" altLang="en-US" sz="200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72D9B7C0-492D-5D37-7375-238D8BD5E9E5}"/>
              </a:ext>
            </a:extLst>
          </p:cNvPr>
          <p:cNvSpPr/>
          <p:nvPr/>
        </p:nvSpPr>
        <p:spPr>
          <a:xfrm>
            <a:off x="1489415" y="4372412"/>
            <a:ext cx="2853984" cy="511629"/>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ysClr val="windowText" lastClr="000000"/>
                </a:solidFill>
                <a:latin typeface="BIZ UDPゴシック" panose="020B0400000000000000" pitchFamily="50" charset="-128"/>
                <a:ea typeface="BIZ UDPゴシック" panose="020B0400000000000000" pitchFamily="50" charset="-128"/>
              </a:rPr>
              <a:t>指揮通信システム課</a:t>
            </a:r>
            <a:endParaRPr kumimoji="1" lang="ja-JP" altLang="en-US" sz="200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9F016D2C-EEC8-C697-662D-3E843CA4A9A1}"/>
              </a:ext>
            </a:extLst>
          </p:cNvPr>
          <p:cNvSpPr/>
          <p:nvPr/>
        </p:nvSpPr>
        <p:spPr>
          <a:xfrm>
            <a:off x="5344887" y="4372412"/>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情報課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47F1A6CA-CE5C-047A-2C0D-4FC7E12F4072}"/>
              </a:ext>
            </a:extLst>
          </p:cNvPr>
          <p:cNvSpPr/>
          <p:nvPr/>
        </p:nvSpPr>
        <p:spPr>
          <a:xfrm>
            <a:off x="470645" y="5587292"/>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企画班</a:t>
            </a:r>
          </a:p>
        </p:txBody>
      </p:sp>
      <p:sp>
        <p:nvSpPr>
          <p:cNvPr id="13" name="四角形: 角を丸くする 12">
            <a:extLst>
              <a:ext uri="{FF2B5EF4-FFF2-40B4-BE49-F238E27FC236}">
                <a16:creationId xmlns:a16="http://schemas.microsoft.com/office/drawing/2014/main" id="{844F07A1-139A-88B8-9B7A-CAF28DE1B4D4}"/>
              </a:ext>
            </a:extLst>
          </p:cNvPr>
          <p:cNvSpPr/>
          <p:nvPr/>
        </p:nvSpPr>
        <p:spPr>
          <a:xfrm>
            <a:off x="4811485" y="5587292"/>
            <a:ext cx="2503715" cy="511629"/>
          </a:xfrm>
          <a:custGeom>
            <a:avLst/>
            <a:gdLst>
              <a:gd name="connsiteX0" fmla="*/ 0 w 2503715"/>
              <a:gd name="connsiteY0" fmla="*/ 85273 h 511629"/>
              <a:gd name="connsiteX1" fmla="*/ 85273 w 2503715"/>
              <a:gd name="connsiteY1" fmla="*/ 0 h 511629"/>
              <a:gd name="connsiteX2" fmla="*/ 598570 w 2503715"/>
              <a:gd name="connsiteY2" fmla="*/ 0 h 511629"/>
              <a:gd name="connsiteX3" fmla="*/ 1181862 w 2503715"/>
              <a:gd name="connsiteY3" fmla="*/ 0 h 511629"/>
              <a:gd name="connsiteX4" fmla="*/ 1788486 w 2503715"/>
              <a:gd name="connsiteY4" fmla="*/ 0 h 511629"/>
              <a:gd name="connsiteX5" fmla="*/ 2418442 w 2503715"/>
              <a:gd name="connsiteY5" fmla="*/ 0 h 511629"/>
              <a:gd name="connsiteX6" fmla="*/ 2503715 w 2503715"/>
              <a:gd name="connsiteY6" fmla="*/ 85273 h 511629"/>
              <a:gd name="connsiteX7" fmla="*/ 2503715 w 2503715"/>
              <a:gd name="connsiteY7" fmla="*/ 426356 h 511629"/>
              <a:gd name="connsiteX8" fmla="*/ 2418442 w 2503715"/>
              <a:gd name="connsiteY8" fmla="*/ 511629 h 511629"/>
              <a:gd name="connsiteX9" fmla="*/ 1835150 w 2503715"/>
              <a:gd name="connsiteY9" fmla="*/ 511629 h 511629"/>
              <a:gd name="connsiteX10" fmla="*/ 1275189 w 2503715"/>
              <a:gd name="connsiteY10" fmla="*/ 511629 h 511629"/>
              <a:gd name="connsiteX11" fmla="*/ 738560 w 2503715"/>
              <a:gd name="connsiteY11" fmla="*/ 511629 h 511629"/>
              <a:gd name="connsiteX12" fmla="*/ 85273 w 2503715"/>
              <a:gd name="connsiteY12" fmla="*/ 511629 h 511629"/>
              <a:gd name="connsiteX13" fmla="*/ 0 w 2503715"/>
              <a:gd name="connsiteY13" fmla="*/ 426356 h 511629"/>
              <a:gd name="connsiteX14" fmla="*/ 0 w 2503715"/>
              <a:gd name="connsiteY14" fmla="*/ 85273 h 51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715" h="511629" fill="none" extrusionOk="0">
                <a:moveTo>
                  <a:pt x="0" y="85273"/>
                </a:moveTo>
                <a:cubicBezTo>
                  <a:pt x="7019" y="38383"/>
                  <a:pt x="38143" y="11008"/>
                  <a:pt x="85273" y="0"/>
                </a:cubicBezTo>
                <a:cubicBezTo>
                  <a:pt x="278838" y="18795"/>
                  <a:pt x="423161" y="20744"/>
                  <a:pt x="598570" y="0"/>
                </a:cubicBezTo>
                <a:cubicBezTo>
                  <a:pt x="773979" y="-20744"/>
                  <a:pt x="976260" y="-17403"/>
                  <a:pt x="1181862" y="0"/>
                </a:cubicBezTo>
                <a:cubicBezTo>
                  <a:pt x="1387464" y="17403"/>
                  <a:pt x="1633969" y="-21187"/>
                  <a:pt x="1788486" y="0"/>
                </a:cubicBezTo>
                <a:cubicBezTo>
                  <a:pt x="1943003" y="21187"/>
                  <a:pt x="2105717" y="718"/>
                  <a:pt x="2418442" y="0"/>
                </a:cubicBezTo>
                <a:cubicBezTo>
                  <a:pt x="2456301" y="-6093"/>
                  <a:pt x="2514911" y="38515"/>
                  <a:pt x="2503715" y="85273"/>
                </a:cubicBezTo>
                <a:cubicBezTo>
                  <a:pt x="2500259" y="230367"/>
                  <a:pt x="2517944" y="315329"/>
                  <a:pt x="2503715" y="426356"/>
                </a:cubicBezTo>
                <a:cubicBezTo>
                  <a:pt x="2504197" y="471932"/>
                  <a:pt x="2454081" y="509582"/>
                  <a:pt x="2418442" y="511629"/>
                </a:cubicBezTo>
                <a:cubicBezTo>
                  <a:pt x="2137560" y="486684"/>
                  <a:pt x="1986020" y="536792"/>
                  <a:pt x="1835150" y="511629"/>
                </a:cubicBezTo>
                <a:cubicBezTo>
                  <a:pt x="1684280" y="486466"/>
                  <a:pt x="1526256" y="527389"/>
                  <a:pt x="1275189" y="511629"/>
                </a:cubicBezTo>
                <a:cubicBezTo>
                  <a:pt x="1024122" y="495869"/>
                  <a:pt x="909026" y="514099"/>
                  <a:pt x="738560" y="511629"/>
                </a:cubicBezTo>
                <a:cubicBezTo>
                  <a:pt x="568094" y="509159"/>
                  <a:pt x="263831" y="491655"/>
                  <a:pt x="85273" y="511629"/>
                </a:cubicBezTo>
                <a:cubicBezTo>
                  <a:pt x="36991" y="509676"/>
                  <a:pt x="-3131" y="468545"/>
                  <a:pt x="0" y="426356"/>
                </a:cubicBezTo>
                <a:cubicBezTo>
                  <a:pt x="16687" y="324799"/>
                  <a:pt x="11537" y="167673"/>
                  <a:pt x="0" y="85273"/>
                </a:cubicBezTo>
                <a:close/>
              </a:path>
              <a:path w="2503715" h="511629" stroke="0" extrusionOk="0">
                <a:moveTo>
                  <a:pt x="0" y="85273"/>
                </a:moveTo>
                <a:cubicBezTo>
                  <a:pt x="-5715" y="42429"/>
                  <a:pt x="44721" y="3143"/>
                  <a:pt x="85273" y="0"/>
                </a:cubicBezTo>
                <a:cubicBezTo>
                  <a:pt x="194028" y="-484"/>
                  <a:pt x="454471" y="9445"/>
                  <a:pt x="621902" y="0"/>
                </a:cubicBezTo>
                <a:cubicBezTo>
                  <a:pt x="789333" y="-9445"/>
                  <a:pt x="994334" y="7432"/>
                  <a:pt x="1251858" y="0"/>
                </a:cubicBezTo>
                <a:cubicBezTo>
                  <a:pt x="1509382" y="-7432"/>
                  <a:pt x="1550651" y="23720"/>
                  <a:pt x="1835150" y="0"/>
                </a:cubicBezTo>
                <a:cubicBezTo>
                  <a:pt x="2119649" y="-23720"/>
                  <a:pt x="2222733" y="12567"/>
                  <a:pt x="2418442" y="0"/>
                </a:cubicBezTo>
                <a:cubicBezTo>
                  <a:pt x="2459486" y="3187"/>
                  <a:pt x="2499941" y="30669"/>
                  <a:pt x="2503715" y="85273"/>
                </a:cubicBezTo>
                <a:cubicBezTo>
                  <a:pt x="2500505" y="253668"/>
                  <a:pt x="2515772" y="324085"/>
                  <a:pt x="2503715" y="426356"/>
                </a:cubicBezTo>
                <a:cubicBezTo>
                  <a:pt x="2512096" y="475434"/>
                  <a:pt x="2460896" y="512684"/>
                  <a:pt x="2418442" y="511629"/>
                </a:cubicBezTo>
                <a:cubicBezTo>
                  <a:pt x="2170836" y="514123"/>
                  <a:pt x="2038138" y="522964"/>
                  <a:pt x="1858481" y="511629"/>
                </a:cubicBezTo>
                <a:cubicBezTo>
                  <a:pt x="1678824" y="500294"/>
                  <a:pt x="1492248" y="502159"/>
                  <a:pt x="1275189" y="511629"/>
                </a:cubicBezTo>
                <a:cubicBezTo>
                  <a:pt x="1058130" y="521099"/>
                  <a:pt x="952238" y="534200"/>
                  <a:pt x="645234" y="511629"/>
                </a:cubicBezTo>
                <a:cubicBezTo>
                  <a:pt x="338230" y="489058"/>
                  <a:pt x="268455" y="501761"/>
                  <a:pt x="85273" y="511629"/>
                </a:cubicBezTo>
                <a:cubicBezTo>
                  <a:pt x="38689" y="509820"/>
                  <a:pt x="-5159" y="476252"/>
                  <a:pt x="0" y="426356"/>
                </a:cubicBezTo>
                <a:cubicBezTo>
                  <a:pt x="-1452" y="340573"/>
                  <a:pt x="1809" y="233662"/>
                  <a:pt x="0" y="85273"/>
                </a:cubicBezTo>
                <a:close/>
              </a:path>
            </a:pathLst>
          </a:custGeom>
          <a:solidFill>
            <a:schemeClr val="accent4">
              <a:lumMod val="75000"/>
            </a:schemeClr>
          </a:solidFill>
          <a:ln w="76200">
            <a:solidFill>
              <a:srgbClr val="C00000"/>
            </a:solidFill>
            <a:extLst>
              <a:ext uri="{C807C97D-BFC1-408E-A445-0C87EB9F89A2}">
                <ask:lineSketchStyleProps xmlns:ask="http://schemas.microsoft.com/office/drawing/2018/sketchyshapes" sd="4754562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特別勤務班（別班）</a:t>
            </a:r>
          </a:p>
        </p:txBody>
      </p:sp>
      <p:cxnSp>
        <p:nvCxnSpPr>
          <p:cNvPr id="18" name="コネクタ: カギ線 17">
            <a:extLst>
              <a:ext uri="{FF2B5EF4-FFF2-40B4-BE49-F238E27FC236}">
                <a16:creationId xmlns:a16="http://schemas.microsoft.com/office/drawing/2014/main" id="{4D3C6CE0-6A5F-A481-A42C-B399314A0BFF}"/>
              </a:ext>
            </a:extLst>
          </p:cNvPr>
          <p:cNvCxnSpPr>
            <a:cxnSpLocks/>
            <a:stCxn id="7" idx="2"/>
            <a:endCxn id="9" idx="0"/>
          </p:cNvCxnSpPr>
          <p:nvPr/>
        </p:nvCxnSpPr>
        <p:spPr>
          <a:xfrm rot="5400000">
            <a:off x="3870667" y="1024049"/>
            <a:ext cx="625929" cy="3759430"/>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45F55D06-E969-778E-FEFA-A1A2FDAEAABC}"/>
              </a:ext>
            </a:extLst>
          </p:cNvPr>
          <p:cNvCxnSpPr>
            <a:cxnSpLocks/>
          </p:cNvCxnSpPr>
          <p:nvPr/>
        </p:nvCxnSpPr>
        <p:spPr>
          <a:xfrm rot="5400000">
            <a:off x="4162404" y="2471475"/>
            <a:ext cx="644054" cy="3157820"/>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F32043AE-8518-DFD1-D50A-AD79663C6024}"/>
              </a:ext>
            </a:extLst>
          </p:cNvPr>
          <p:cNvSpPr txBox="1"/>
          <p:nvPr/>
        </p:nvSpPr>
        <p:spPr>
          <a:xfrm>
            <a:off x="371560" y="1697511"/>
            <a:ext cx="4551193" cy="830997"/>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2017</a:t>
            </a:r>
            <a:r>
              <a:rPr lang="ja-JP" altLang="en-US" sz="1600" dirty="0">
                <a:latin typeface="BIZ UDPゴシック" panose="020B0400000000000000" pitchFamily="50" charset="-128"/>
                <a:ea typeface="BIZ UDPゴシック" panose="020B0400000000000000" pitchFamily="50" charset="-128"/>
              </a:rPr>
              <a:t>年（平成</a:t>
            </a:r>
            <a:r>
              <a:rPr lang="en-US" altLang="ja-JP" sz="1600" dirty="0">
                <a:latin typeface="BIZ UDPゴシック" panose="020B0400000000000000" pitchFamily="50" charset="-128"/>
                <a:ea typeface="BIZ UDPゴシック" panose="020B0400000000000000" pitchFamily="50" charset="-128"/>
              </a:rPr>
              <a:t>29</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3</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27</a:t>
            </a:r>
            <a:r>
              <a:rPr lang="ja-JP" altLang="en-US" sz="1600" dirty="0">
                <a:latin typeface="BIZ UDPゴシック" panose="020B0400000000000000" pitchFamily="50" charset="-128"/>
                <a:ea typeface="BIZ UDPゴシック" panose="020B0400000000000000" pitchFamily="50" charset="-128"/>
              </a:rPr>
              <a:t>日、陸上幕僚監部　「運用支援・情報部」は廃止され、同日、「運用支援訓練部」と「指揮通信システム・情報部」に再編。</a:t>
            </a:r>
          </a:p>
        </p:txBody>
      </p:sp>
      <p:pic>
        <p:nvPicPr>
          <p:cNvPr id="5122" name="Picture 2" descr="自衛隊の諜報機関「陸幕別班」－在日米軍とのもう１つの密約">
            <a:extLst>
              <a:ext uri="{FF2B5EF4-FFF2-40B4-BE49-F238E27FC236}">
                <a16:creationId xmlns:a16="http://schemas.microsoft.com/office/drawing/2014/main" id="{69C7A9FA-B271-D821-C5DE-7AE81398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3353" y="1449212"/>
            <a:ext cx="3091375" cy="5023484"/>
          </a:xfrm>
          <a:prstGeom prst="rect">
            <a:avLst/>
          </a:prstGeom>
          <a:noFill/>
          <a:extLst>
            <a:ext uri="{909E8E84-426E-40DD-AFC4-6F175D3DCCD1}">
              <a14:hiddenFill xmlns:a14="http://schemas.microsoft.com/office/drawing/2010/main">
                <a:solidFill>
                  <a:srgbClr val="FFFFFF"/>
                </a:solidFill>
              </a14:hiddenFill>
            </a:ext>
          </a:extLst>
        </p:spPr>
      </p:pic>
      <p:sp>
        <p:nvSpPr>
          <p:cNvPr id="39" name="四角形: 角を丸くする 38">
            <a:extLst>
              <a:ext uri="{FF2B5EF4-FFF2-40B4-BE49-F238E27FC236}">
                <a16:creationId xmlns:a16="http://schemas.microsoft.com/office/drawing/2014/main" id="{00599380-7E23-F12F-B319-A109792B86CA}"/>
              </a:ext>
            </a:extLst>
          </p:cNvPr>
          <p:cNvSpPr/>
          <p:nvPr/>
        </p:nvSpPr>
        <p:spPr>
          <a:xfrm>
            <a:off x="2158905" y="5587292"/>
            <a:ext cx="2503715"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指揮通信システム班</a:t>
            </a:r>
          </a:p>
        </p:txBody>
      </p:sp>
      <p:cxnSp>
        <p:nvCxnSpPr>
          <p:cNvPr id="42" name="コネクタ: カギ線 41">
            <a:extLst>
              <a:ext uri="{FF2B5EF4-FFF2-40B4-BE49-F238E27FC236}">
                <a16:creationId xmlns:a16="http://schemas.microsoft.com/office/drawing/2014/main" id="{46053466-6DB7-404F-C8B0-02AE2D9F5DCA}"/>
              </a:ext>
            </a:extLst>
          </p:cNvPr>
          <p:cNvCxnSpPr>
            <a:cxnSpLocks/>
          </p:cNvCxnSpPr>
          <p:nvPr/>
        </p:nvCxnSpPr>
        <p:spPr>
          <a:xfrm rot="5400000">
            <a:off x="3274596" y="2798545"/>
            <a:ext cx="703251" cy="4874242"/>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コネクタ: カギ線 43">
            <a:extLst>
              <a:ext uri="{FF2B5EF4-FFF2-40B4-BE49-F238E27FC236}">
                <a16:creationId xmlns:a16="http://schemas.microsoft.com/office/drawing/2014/main" id="{FD1646C6-6C13-EF8C-6256-C0672BF4147D}"/>
              </a:ext>
            </a:extLst>
          </p:cNvPr>
          <p:cNvCxnSpPr>
            <a:cxnSpLocks/>
          </p:cNvCxnSpPr>
          <p:nvPr/>
        </p:nvCxnSpPr>
        <p:spPr>
          <a:xfrm rot="5400000">
            <a:off x="4379985" y="3893048"/>
            <a:ext cx="703251" cy="2685237"/>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45" name="Picture 42" descr="malicious user_s">
            <a:extLst>
              <a:ext uri="{FF2B5EF4-FFF2-40B4-BE49-F238E27FC236}">
                <a16:creationId xmlns:a16="http://schemas.microsoft.com/office/drawing/2014/main" id="{C6CDEBA4-ED9F-382C-343B-CFF9ED713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309" y="5444614"/>
            <a:ext cx="718456" cy="7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テキスト ボックス 45">
            <a:extLst>
              <a:ext uri="{FF2B5EF4-FFF2-40B4-BE49-F238E27FC236}">
                <a16:creationId xmlns:a16="http://schemas.microsoft.com/office/drawing/2014/main" id="{22F78B1C-0E9A-6B7B-41C9-C62A5AC414BD}"/>
              </a:ext>
            </a:extLst>
          </p:cNvPr>
          <p:cNvSpPr txBox="1"/>
          <p:nvPr/>
        </p:nvSpPr>
        <p:spPr>
          <a:xfrm>
            <a:off x="9036549" y="6374549"/>
            <a:ext cx="1820454"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諜報研究会資料より転載</a:t>
            </a:r>
          </a:p>
        </p:txBody>
      </p:sp>
      <p:sp>
        <p:nvSpPr>
          <p:cNvPr id="47" name="テキスト ボックス 46">
            <a:extLst>
              <a:ext uri="{FF2B5EF4-FFF2-40B4-BE49-F238E27FC236}">
                <a16:creationId xmlns:a16="http://schemas.microsoft.com/office/drawing/2014/main" id="{883680FA-5301-FB77-E9CD-37F270B6C6BF}"/>
              </a:ext>
            </a:extLst>
          </p:cNvPr>
          <p:cNvSpPr txBox="1"/>
          <p:nvPr/>
        </p:nvSpPr>
        <p:spPr>
          <a:xfrm>
            <a:off x="10017381" y="2267633"/>
            <a:ext cx="1978224" cy="646331"/>
          </a:xfrm>
          <a:prstGeom prst="rect">
            <a:avLst/>
          </a:prstGeom>
          <a:noFill/>
        </p:spPr>
        <p:txBody>
          <a:bodyPr wrap="square" rtlCol="0">
            <a:spAutoFit/>
          </a:bodyPr>
          <a:lstStyle/>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組織改編前の</a:t>
            </a:r>
            <a:endParaRPr kumimoji="1" lang="en-US" altLang="ja-JP" dirty="0">
              <a:solidFill>
                <a:srgbClr val="C00000"/>
              </a:solidFill>
              <a:latin typeface="BIZ UDPゴシック" panose="020B0400000000000000" pitchFamily="50" charset="-128"/>
              <a:ea typeface="BIZ UDPゴシック" panose="020B0400000000000000" pitchFamily="50" charset="-128"/>
            </a:endParaRPr>
          </a:p>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情報の流れ</a:t>
            </a:r>
          </a:p>
        </p:txBody>
      </p:sp>
    </p:spTree>
    <p:extLst>
      <p:ext uri="{BB962C8B-B14F-4D97-AF65-F5344CB8AC3E}">
        <p14:creationId xmlns:p14="http://schemas.microsoft.com/office/powerpoint/2010/main" val="140155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45"/>
                                        </p:tgtEl>
                                        <p:attrNameLst>
                                          <p:attrName>ppt_x</p:attrName>
                                        </p:attrNameLst>
                                      </p:cBhvr>
                                      <p:tavLst>
                                        <p:tav tm="0">
                                          <p:val>
                                            <p:strVal val="ppt_x"/>
                                          </p:val>
                                        </p:tav>
                                        <p:tav tm="100000">
                                          <p:val>
                                            <p:strVal val="ppt_x"/>
                                          </p:val>
                                        </p:tav>
                                      </p:tavLst>
                                    </p:anim>
                                    <p:anim calcmode="lin" valueType="num">
                                      <p:cBhvr additive="base">
                                        <p:cTn id="7" dur="1000"/>
                                        <p:tgtEl>
                                          <p:spTgt spid="45"/>
                                        </p:tgtEl>
                                        <p:attrNameLst>
                                          <p:attrName>ppt_y</p:attrName>
                                        </p:attrNameLst>
                                      </p:cBhvr>
                                      <p:tavLst>
                                        <p:tav tm="0">
                                          <p:val>
                                            <p:strVal val="ppt_y"/>
                                          </p:val>
                                        </p:tav>
                                        <p:tav tm="100000">
                                          <p:val>
                                            <p:strVal val="1+ppt_h/2"/>
                                          </p:val>
                                        </p:tav>
                                      </p:tavLst>
                                    </p:anim>
                                    <p:set>
                                      <p:cBhvr>
                                        <p:cTn id="8" dur="1" fill="hold">
                                          <p:stCondLst>
                                            <p:cond delay="9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矢印コネクタ 23">
            <a:extLst>
              <a:ext uri="{FF2B5EF4-FFF2-40B4-BE49-F238E27FC236}">
                <a16:creationId xmlns:a16="http://schemas.microsoft.com/office/drawing/2014/main" id="{27AE7F72-C210-3EDE-4090-6BA60A8D5454}"/>
              </a:ext>
            </a:extLst>
          </p:cNvPr>
          <p:cNvCxnSpPr>
            <a:stCxn id="2" idx="2"/>
            <a:endCxn id="22" idx="0"/>
          </p:cNvCxnSpPr>
          <p:nvPr/>
        </p:nvCxnSpPr>
        <p:spPr>
          <a:xfrm flipH="1">
            <a:off x="6059487" y="1247139"/>
            <a:ext cx="1" cy="44360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日米合同軍事インテリジェンス活動（</a:t>
            </a:r>
            <a:r>
              <a:rPr kumimoji="1" lang="en-US" altLang="ja-JP" sz="2400" b="1" dirty="0">
                <a:latin typeface="BIZ UDPゴシック" panose="020B0400000000000000" pitchFamily="50" charset="-128"/>
                <a:ea typeface="BIZ UDPゴシック" panose="020B0400000000000000" pitchFamily="50" charset="-128"/>
              </a:rPr>
              <a:t>1961</a:t>
            </a:r>
            <a:r>
              <a:rPr kumimoji="1" lang="ja-JP" altLang="en-US" sz="2400" b="1" dirty="0">
                <a:latin typeface="BIZ UDPゴシック" panose="020B0400000000000000" pitchFamily="50" charset="-128"/>
                <a:ea typeface="BIZ UDPゴシック" panose="020B0400000000000000" pitchFamily="50" charset="-128"/>
              </a:rPr>
              <a:t>年）</a:t>
            </a:r>
          </a:p>
        </p:txBody>
      </p:sp>
      <p:sp>
        <p:nvSpPr>
          <p:cNvPr id="2" name="四角形: 角を丸くする 1">
            <a:extLst>
              <a:ext uri="{FF2B5EF4-FFF2-40B4-BE49-F238E27FC236}">
                <a16:creationId xmlns:a16="http://schemas.microsoft.com/office/drawing/2014/main" id="{8C40EA1A-97C0-1DBF-564A-97A33A10AC66}"/>
              </a:ext>
            </a:extLst>
          </p:cNvPr>
          <p:cNvSpPr/>
          <p:nvPr/>
        </p:nvSpPr>
        <p:spPr>
          <a:xfrm>
            <a:off x="5514234" y="779281"/>
            <a:ext cx="1090507" cy="46785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協定</a:t>
            </a:r>
          </a:p>
        </p:txBody>
      </p:sp>
      <p:sp>
        <p:nvSpPr>
          <p:cNvPr id="6" name="四角形: 角を丸くする 5">
            <a:extLst>
              <a:ext uri="{FF2B5EF4-FFF2-40B4-BE49-F238E27FC236}">
                <a16:creationId xmlns:a16="http://schemas.microsoft.com/office/drawing/2014/main" id="{2DDA2C69-4A6E-2F1D-031C-5DE7BA2DD8FD}"/>
              </a:ext>
            </a:extLst>
          </p:cNvPr>
          <p:cNvSpPr/>
          <p:nvPr/>
        </p:nvSpPr>
        <p:spPr>
          <a:xfrm>
            <a:off x="5275475" y="1754038"/>
            <a:ext cx="1568026" cy="467858"/>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統合本部</a:t>
            </a:r>
          </a:p>
        </p:txBody>
      </p:sp>
      <p:sp>
        <p:nvSpPr>
          <p:cNvPr id="14" name="四角形: 角を丸くする 13">
            <a:extLst>
              <a:ext uri="{FF2B5EF4-FFF2-40B4-BE49-F238E27FC236}">
                <a16:creationId xmlns:a16="http://schemas.microsoft.com/office/drawing/2014/main" id="{83639839-88C2-7521-DD7C-68DF7CCA40F4}"/>
              </a:ext>
            </a:extLst>
          </p:cNvPr>
          <p:cNvSpPr/>
          <p:nvPr/>
        </p:nvSpPr>
        <p:spPr>
          <a:xfrm>
            <a:off x="797373" y="765608"/>
            <a:ext cx="3376498" cy="511629"/>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陸上幕僚監部・第</a:t>
            </a:r>
            <a:r>
              <a:rPr lang="en-US" altLang="ja-JP" sz="2000" dirty="0">
                <a:latin typeface="BIZ UDPゴシック" panose="020B0400000000000000" pitchFamily="50" charset="-128"/>
                <a:ea typeface="BIZ UDPゴシック" panose="020B0400000000000000" pitchFamily="50" charset="-128"/>
              </a:rPr>
              <a:t>2</a:t>
            </a:r>
            <a:r>
              <a:rPr lang="ja-JP" altLang="en-US" sz="2000" dirty="0">
                <a:latin typeface="BIZ UDPゴシック" panose="020B0400000000000000" pitchFamily="50" charset="-128"/>
                <a:ea typeface="BIZ UDPゴシック" panose="020B0400000000000000" pitchFamily="50" charset="-128"/>
              </a:rPr>
              <a:t>部長</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5" name="四角形: 角を丸くする 14">
            <a:extLst>
              <a:ext uri="{FF2B5EF4-FFF2-40B4-BE49-F238E27FC236}">
                <a16:creationId xmlns:a16="http://schemas.microsoft.com/office/drawing/2014/main" id="{BBBA6011-4C6A-422C-81D5-1E253E86FD3F}"/>
              </a:ext>
            </a:extLst>
          </p:cNvPr>
          <p:cNvSpPr/>
          <p:nvPr/>
        </p:nvSpPr>
        <p:spPr>
          <a:xfrm>
            <a:off x="8341605" y="746587"/>
            <a:ext cx="3376498" cy="511629"/>
          </a:xfrm>
          <a:prstGeom prst="roundRect">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第</a:t>
            </a:r>
            <a:r>
              <a:rPr lang="en-US" altLang="ja-JP" sz="2000" dirty="0">
                <a:latin typeface="BIZ UDPゴシック" panose="020B0400000000000000" pitchFamily="50" charset="-128"/>
                <a:ea typeface="BIZ UDPゴシック" panose="020B0400000000000000" pitchFamily="50" charset="-128"/>
              </a:rPr>
              <a:t>500</a:t>
            </a:r>
            <a:r>
              <a:rPr lang="ja-JP" altLang="en-US" sz="2000" dirty="0">
                <a:latin typeface="BIZ UDPゴシック" panose="020B0400000000000000" pitchFamily="50" charset="-128"/>
                <a:ea typeface="BIZ UDPゴシック" panose="020B0400000000000000" pitchFamily="50" charset="-128"/>
              </a:rPr>
              <a:t>軍事情報グループ</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49F6B9AA-013C-7326-C64E-0E645CC5D9A7}"/>
              </a:ext>
            </a:extLst>
          </p:cNvPr>
          <p:cNvSpPr/>
          <p:nvPr/>
        </p:nvSpPr>
        <p:spPr>
          <a:xfrm>
            <a:off x="5158158" y="2572626"/>
            <a:ext cx="1802659" cy="467858"/>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統合作戦室</a:t>
            </a:r>
          </a:p>
        </p:txBody>
      </p:sp>
      <p:sp>
        <p:nvSpPr>
          <p:cNvPr id="19" name="四角形: 角を丸くする 18">
            <a:extLst>
              <a:ext uri="{FF2B5EF4-FFF2-40B4-BE49-F238E27FC236}">
                <a16:creationId xmlns:a16="http://schemas.microsoft.com/office/drawing/2014/main" id="{399E9AFD-DD2D-5B90-0136-C1E7F427ADAB}"/>
              </a:ext>
            </a:extLst>
          </p:cNvPr>
          <p:cNvSpPr/>
          <p:nvPr/>
        </p:nvSpPr>
        <p:spPr>
          <a:xfrm>
            <a:off x="5158158" y="3436471"/>
            <a:ext cx="1802659" cy="467858"/>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latin typeface="BIZ UDPゴシック" panose="020B0400000000000000" pitchFamily="50" charset="-128"/>
                <a:ea typeface="BIZ UDPゴシック" panose="020B0400000000000000" pitchFamily="50" charset="-128"/>
              </a:rPr>
              <a:t>1</a:t>
            </a:r>
            <a:r>
              <a:rPr kumimoji="1" lang="ja-JP" altLang="en-US" sz="2000" dirty="0">
                <a:latin typeface="BIZ UDPゴシック" panose="020B0400000000000000" pitchFamily="50" charset="-128"/>
                <a:ea typeface="BIZ UDPゴシック" panose="020B0400000000000000" pitchFamily="50" charset="-128"/>
              </a:rPr>
              <a:t>本の指令</a:t>
            </a:r>
          </a:p>
        </p:txBody>
      </p:sp>
      <p:sp>
        <p:nvSpPr>
          <p:cNvPr id="21" name="四角形: 角を丸くする 20">
            <a:extLst>
              <a:ext uri="{FF2B5EF4-FFF2-40B4-BE49-F238E27FC236}">
                <a16:creationId xmlns:a16="http://schemas.microsoft.com/office/drawing/2014/main" id="{ACD0497A-5C42-ECEC-E388-5BAD1942D36B}"/>
              </a:ext>
            </a:extLst>
          </p:cNvPr>
          <p:cNvSpPr/>
          <p:nvPr/>
        </p:nvSpPr>
        <p:spPr>
          <a:xfrm>
            <a:off x="4957603" y="4210539"/>
            <a:ext cx="2203768" cy="815289"/>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工作部</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工作部長（米国）</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工作部長（日本）</a:t>
            </a:r>
          </a:p>
        </p:txBody>
      </p:sp>
      <p:sp>
        <p:nvSpPr>
          <p:cNvPr id="22" name="四角形: 角を丸くする 21">
            <a:extLst>
              <a:ext uri="{FF2B5EF4-FFF2-40B4-BE49-F238E27FC236}">
                <a16:creationId xmlns:a16="http://schemas.microsoft.com/office/drawing/2014/main" id="{1EA2F35E-90CF-EA8B-39A1-F08519C2E82C}"/>
              </a:ext>
            </a:extLst>
          </p:cNvPr>
          <p:cNvSpPr/>
          <p:nvPr/>
        </p:nvSpPr>
        <p:spPr>
          <a:xfrm>
            <a:off x="5373819" y="5683147"/>
            <a:ext cx="1371336" cy="467858"/>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地域係</a:t>
            </a:r>
          </a:p>
        </p:txBody>
      </p:sp>
      <p:sp>
        <p:nvSpPr>
          <p:cNvPr id="25" name="正方形/長方形 24">
            <a:extLst>
              <a:ext uri="{FF2B5EF4-FFF2-40B4-BE49-F238E27FC236}">
                <a16:creationId xmlns:a16="http://schemas.microsoft.com/office/drawing/2014/main" id="{199FC332-B9D7-B3B2-CCF5-6695B958CDB7}"/>
              </a:ext>
            </a:extLst>
          </p:cNvPr>
          <p:cNvSpPr/>
          <p:nvPr/>
        </p:nvSpPr>
        <p:spPr>
          <a:xfrm>
            <a:off x="1307875" y="4409085"/>
            <a:ext cx="2092959" cy="162186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工作支援係</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１．庶務・会計</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２．技術</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３．源統制</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４．工作資料</a:t>
            </a:r>
          </a:p>
        </p:txBody>
      </p:sp>
      <p:sp>
        <p:nvSpPr>
          <p:cNvPr id="26" name="正方形/長方形 25">
            <a:extLst>
              <a:ext uri="{FF2B5EF4-FFF2-40B4-BE49-F238E27FC236}">
                <a16:creationId xmlns:a16="http://schemas.microsoft.com/office/drawing/2014/main" id="{39CDD5CC-CB7F-174B-742D-E1E0B38C0E3A}"/>
              </a:ext>
            </a:extLst>
          </p:cNvPr>
          <p:cNvSpPr/>
          <p:nvPr/>
        </p:nvSpPr>
        <p:spPr>
          <a:xfrm>
            <a:off x="8341605" y="3680440"/>
            <a:ext cx="3565915" cy="22747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BIZ UDPゴシック" panose="020B0400000000000000" pitchFamily="50" charset="-128"/>
                <a:ea typeface="BIZ UDPゴシック" panose="020B0400000000000000" pitchFamily="50" charset="-128"/>
              </a:rPr>
              <a:t>エージェントハンドラーチーム</a:t>
            </a:r>
            <a:endParaRPr kumimoji="1" lang="en-US" altLang="ja-JP" sz="2000" b="1"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各チームに米</a:t>
            </a:r>
            <a:r>
              <a:rPr lang="en-US" altLang="ja-JP" dirty="0">
                <a:latin typeface="BIZ UDPゴシック" panose="020B0400000000000000" pitchFamily="50" charset="-128"/>
                <a:ea typeface="BIZ UDPゴシック" panose="020B0400000000000000" pitchFamily="50" charset="-128"/>
              </a:rPr>
              <a:t>×2</a:t>
            </a:r>
            <a:r>
              <a:rPr lang="ja-JP" altLang="en-US" dirty="0">
                <a:latin typeface="BIZ UDPゴシック" panose="020B0400000000000000" pitchFamily="50" charset="-128"/>
                <a:ea typeface="BIZ UDPゴシック" panose="020B0400000000000000" pitchFamily="50" charset="-128"/>
              </a:rPr>
              <a:t>、日本</a:t>
            </a:r>
            <a:r>
              <a:rPr lang="en-US" altLang="ja-JP" dirty="0">
                <a:latin typeface="BIZ UDPゴシック" panose="020B0400000000000000" pitchFamily="50" charset="-128"/>
                <a:ea typeface="BIZ UDPゴシック" panose="020B0400000000000000" pitchFamily="50" charset="-128"/>
              </a:rPr>
              <a:t>×2</a:t>
            </a:r>
          </a:p>
          <a:p>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第１チーム：ソ連・外蒙古</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第</a:t>
            </a:r>
            <a:r>
              <a:rPr kumimoji="1" lang="en-US" altLang="ja-JP" dirty="0">
                <a:latin typeface="BIZ UDPゴシック" panose="020B0400000000000000" pitchFamily="50" charset="-128"/>
                <a:ea typeface="BIZ UDPゴシック" panose="020B0400000000000000" pitchFamily="50" charset="-128"/>
              </a:rPr>
              <a:t>2</a:t>
            </a:r>
            <a:r>
              <a:rPr kumimoji="1" lang="ja-JP" altLang="en-US" dirty="0">
                <a:latin typeface="BIZ UDPゴシック" panose="020B0400000000000000" pitchFamily="50" charset="-128"/>
                <a:ea typeface="BIZ UDPゴシック" panose="020B0400000000000000" pitchFamily="50" charset="-128"/>
              </a:rPr>
              <a:t>チーム：中共</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第</a:t>
            </a:r>
            <a:r>
              <a:rPr lang="en-US" altLang="ja-JP" dirty="0">
                <a:latin typeface="BIZ UDPゴシック" panose="020B0400000000000000" pitchFamily="50" charset="-128"/>
                <a:ea typeface="BIZ UDPゴシック" panose="020B0400000000000000" pitchFamily="50" charset="-128"/>
              </a:rPr>
              <a:t>3</a:t>
            </a:r>
            <a:r>
              <a:rPr lang="ja-JP" altLang="en-US" dirty="0">
                <a:latin typeface="BIZ UDPゴシック" panose="020B0400000000000000" pitchFamily="50" charset="-128"/>
                <a:ea typeface="BIZ UDPゴシック" panose="020B0400000000000000" pitchFamily="50" charset="-128"/>
              </a:rPr>
              <a:t>チーム：北朝鮮</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第</a:t>
            </a:r>
            <a:r>
              <a:rPr kumimoji="1" lang="en-US" altLang="ja-JP" dirty="0">
                <a:latin typeface="BIZ UDPゴシック" panose="020B0400000000000000" pitchFamily="50" charset="-128"/>
                <a:ea typeface="BIZ UDPゴシック" panose="020B0400000000000000" pitchFamily="50" charset="-128"/>
              </a:rPr>
              <a:t>4</a:t>
            </a:r>
            <a:r>
              <a:rPr kumimoji="1" lang="ja-JP" altLang="en-US" dirty="0">
                <a:latin typeface="BIZ UDPゴシック" panose="020B0400000000000000" pitchFamily="50" charset="-128"/>
                <a:ea typeface="BIZ UDPゴシック" panose="020B0400000000000000" pitchFamily="50" charset="-128"/>
              </a:rPr>
              <a:t>チーム：北ベトナム、その他</a:t>
            </a:r>
          </a:p>
        </p:txBody>
      </p:sp>
      <p:cxnSp>
        <p:nvCxnSpPr>
          <p:cNvPr id="28" name="直線コネクタ 27">
            <a:extLst>
              <a:ext uri="{FF2B5EF4-FFF2-40B4-BE49-F238E27FC236}">
                <a16:creationId xmlns:a16="http://schemas.microsoft.com/office/drawing/2014/main" id="{80AB568A-77EB-7DA2-2F79-1E0215FDF521}"/>
              </a:ext>
            </a:extLst>
          </p:cNvPr>
          <p:cNvCxnSpPr>
            <a:cxnSpLocks/>
          </p:cNvCxnSpPr>
          <p:nvPr/>
        </p:nvCxnSpPr>
        <p:spPr>
          <a:xfrm>
            <a:off x="3400834" y="5260657"/>
            <a:ext cx="4940771" cy="0"/>
          </a:xfrm>
          <a:prstGeom prst="line">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四角形: 角を丸くする 33">
            <a:extLst>
              <a:ext uri="{FF2B5EF4-FFF2-40B4-BE49-F238E27FC236}">
                <a16:creationId xmlns:a16="http://schemas.microsoft.com/office/drawing/2014/main" id="{1CFBC451-E8F1-704A-45DA-59EE511032F0}"/>
              </a:ext>
            </a:extLst>
          </p:cNvPr>
          <p:cNvSpPr/>
          <p:nvPr/>
        </p:nvSpPr>
        <p:spPr>
          <a:xfrm>
            <a:off x="1272783" y="2550740"/>
            <a:ext cx="2407479" cy="511629"/>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先任代表者（１名）</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35" name="四角形: 角を丸くする 34">
            <a:extLst>
              <a:ext uri="{FF2B5EF4-FFF2-40B4-BE49-F238E27FC236}">
                <a16:creationId xmlns:a16="http://schemas.microsoft.com/office/drawing/2014/main" id="{F65C00A9-D899-E5AD-2691-1841C2D0EAFE}"/>
              </a:ext>
            </a:extLst>
          </p:cNvPr>
          <p:cNvSpPr/>
          <p:nvPr/>
        </p:nvSpPr>
        <p:spPr>
          <a:xfrm>
            <a:off x="8827374" y="2572626"/>
            <a:ext cx="2407479" cy="511629"/>
          </a:xfrm>
          <a:prstGeom prst="roundRect">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先任代表者（１名）</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37" name="直線コネクタ 36">
            <a:extLst>
              <a:ext uri="{FF2B5EF4-FFF2-40B4-BE49-F238E27FC236}">
                <a16:creationId xmlns:a16="http://schemas.microsoft.com/office/drawing/2014/main" id="{88D84756-CA61-E2CE-A44D-96A5307B3A9D}"/>
              </a:ext>
            </a:extLst>
          </p:cNvPr>
          <p:cNvCxnSpPr>
            <a:cxnSpLocks/>
            <a:endCxn id="6" idx="1"/>
          </p:cNvCxnSpPr>
          <p:nvPr/>
        </p:nvCxnSpPr>
        <p:spPr>
          <a:xfrm flipV="1">
            <a:off x="3686842" y="1987967"/>
            <a:ext cx="1588633" cy="6299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E87D2D1-C967-149C-ABFE-0247177016AF}"/>
              </a:ext>
            </a:extLst>
          </p:cNvPr>
          <p:cNvCxnSpPr>
            <a:cxnSpLocks/>
            <a:stCxn id="6" idx="3"/>
          </p:cNvCxnSpPr>
          <p:nvPr/>
        </p:nvCxnSpPr>
        <p:spPr>
          <a:xfrm>
            <a:off x="6843501" y="1987967"/>
            <a:ext cx="1995699" cy="6197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4B213BF-1A81-DE01-88F0-47EA0AF64F60}"/>
              </a:ext>
            </a:extLst>
          </p:cNvPr>
          <p:cNvCxnSpPr>
            <a:stCxn id="14" idx="2"/>
            <a:endCxn id="34" idx="0"/>
          </p:cNvCxnSpPr>
          <p:nvPr/>
        </p:nvCxnSpPr>
        <p:spPr>
          <a:xfrm flipH="1">
            <a:off x="2476523" y="1277237"/>
            <a:ext cx="9099" cy="12735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BD60DE4-6760-14DD-4FDA-6FB21808548F}"/>
              </a:ext>
            </a:extLst>
          </p:cNvPr>
          <p:cNvCxnSpPr>
            <a:stCxn id="15" idx="2"/>
            <a:endCxn id="35" idx="0"/>
          </p:cNvCxnSpPr>
          <p:nvPr/>
        </p:nvCxnSpPr>
        <p:spPr>
          <a:xfrm>
            <a:off x="10029854" y="1258216"/>
            <a:ext cx="1260" cy="13144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749AA2BA-CC11-4FAD-3EE1-C2A14A53FFD4}"/>
              </a:ext>
            </a:extLst>
          </p:cNvPr>
          <p:cNvSpPr txBox="1"/>
          <p:nvPr/>
        </p:nvSpPr>
        <p:spPr>
          <a:xfrm>
            <a:off x="10525760" y="1279558"/>
            <a:ext cx="1381760"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キャンプ座間</a:t>
            </a:r>
          </a:p>
        </p:txBody>
      </p:sp>
      <p:sp>
        <p:nvSpPr>
          <p:cNvPr id="53" name="テキスト ボックス 52">
            <a:extLst>
              <a:ext uri="{FF2B5EF4-FFF2-40B4-BE49-F238E27FC236}">
                <a16:creationId xmlns:a16="http://schemas.microsoft.com/office/drawing/2014/main" id="{9E2DD7D1-B1E4-F284-3FD5-FEEC70F9F44B}"/>
              </a:ext>
            </a:extLst>
          </p:cNvPr>
          <p:cNvSpPr txBox="1"/>
          <p:nvPr/>
        </p:nvSpPr>
        <p:spPr>
          <a:xfrm>
            <a:off x="3237413" y="6336287"/>
            <a:ext cx="5658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平城弘通 </a:t>
            </a:r>
            <a:r>
              <a:rPr kumimoji="1" lang="en-US" altLang="ja-JP" sz="1100" dirty="0">
                <a:latin typeface="BIZ UDPゴシック" panose="020B0400000000000000" pitchFamily="50" charset="-128"/>
                <a:ea typeface="BIZ UDPゴシック" panose="020B0400000000000000" pitchFamily="50" charset="-128"/>
              </a:rPr>
              <a:t>『</a:t>
            </a:r>
            <a:r>
              <a:rPr kumimoji="1" lang="ja-JP" altLang="en-US" sz="1100" dirty="0">
                <a:latin typeface="BIZ UDPゴシック" panose="020B0400000000000000" pitchFamily="50" charset="-128"/>
                <a:ea typeface="BIZ UDPゴシック" panose="020B0400000000000000" pitchFamily="50" charset="-128"/>
              </a:rPr>
              <a:t>日米秘密情報機関</a:t>
            </a:r>
            <a:r>
              <a:rPr kumimoji="1" lang="en-US" altLang="ja-JP" sz="1100" dirty="0">
                <a:latin typeface="BIZ UDPゴシック" panose="020B0400000000000000" pitchFamily="50" charset="-128"/>
                <a:ea typeface="BIZ UDPゴシック" panose="020B0400000000000000" pitchFamily="50" charset="-128"/>
              </a:rPr>
              <a:t>』</a:t>
            </a:r>
            <a:r>
              <a:rPr kumimoji="1" lang="ja-JP" altLang="en-US" sz="1100" dirty="0">
                <a:latin typeface="BIZ UDPゴシック" panose="020B0400000000000000" pitchFamily="50" charset="-128"/>
                <a:ea typeface="BIZ UDPゴシック" panose="020B0400000000000000" pitchFamily="50" charset="-128"/>
              </a:rPr>
              <a:t>　影の軍隊 ムサシ機関長の告白</a:t>
            </a:r>
            <a:r>
              <a:rPr kumimoji="1" lang="en-US" altLang="ja-JP" sz="1100" dirty="0">
                <a:latin typeface="BIZ UDPゴシック" panose="020B0400000000000000" pitchFamily="50" charset="-128"/>
                <a:ea typeface="BIZ UDPゴシック" panose="020B0400000000000000" pitchFamily="50" charset="-128"/>
              </a:rPr>
              <a:t>』</a:t>
            </a:r>
            <a:r>
              <a:rPr kumimoji="1" lang="ja-JP" altLang="en-US" sz="1100" dirty="0">
                <a:latin typeface="BIZ UDPゴシック" panose="020B0400000000000000" pitchFamily="50" charset="-128"/>
                <a:ea typeface="BIZ UDPゴシック" panose="020B0400000000000000" pitchFamily="50" charset="-128"/>
              </a:rPr>
              <a:t>　講談社、</a:t>
            </a:r>
            <a:r>
              <a:rPr kumimoji="1" lang="en-US" altLang="ja-JP" sz="1100" dirty="0">
                <a:latin typeface="BIZ UDPゴシック" panose="020B0400000000000000" pitchFamily="50" charset="-128"/>
                <a:ea typeface="BIZ UDPゴシック" panose="020B0400000000000000" pitchFamily="50" charset="-128"/>
              </a:rPr>
              <a:t>2010</a:t>
            </a:r>
            <a:r>
              <a:rPr kumimoji="1" lang="ja-JP" altLang="en-US" sz="1100" dirty="0">
                <a:latin typeface="BIZ UDPゴシック" panose="020B0400000000000000" pitchFamily="50" charset="-128"/>
                <a:ea typeface="BIZ UDPゴシック" panose="020B0400000000000000" pitchFamily="50" charset="-128"/>
              </a:rPr>
              <a:t>年</a:t>
            </a:r>
          </a:p>
        </p:txBody>
      </p:sp>
      <p:cxnSp>
        <p:nvCxnSpPr>
          <p:cNvPr id="57" name="直線矢印コネクタ 56">
            <a:extLst>
              <a:ext uri="{FF2B5EF4-FFF2-40B4-BE49-F238E27FC236}">
                <a16:creationId xmlns:a16="http://schemas.microsoft.com/office/drawing/2014/main" id="{1C2CC364-A2DB-AF58-D808-D00A8C433D66}"/>
              </a:ext>
            </a:extLst>
          </p:cNvPr>
          <p:cNvCxnSpPr>
            <a:cxnSpLocks/>
            <a:stCxn id="14" idx="3"/>
            <a:endCxn id="2" idx="1"/>
          </p:cNvCxnSpPr>
          <p:nvPr/>
        </p:nvCxnSpPr>
        <p:spPr>
          <a:xfrm flipV="1">
            <a:off x="4173871" y="1013210"/>
            <a:ext cx="1340363" cy="82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5929F17-8C2C-B8A5-7E87-059657F570E3}"/>
              </a:ext>
            </a:extLst>
          </p:cNvPr>
          <p:cNvCxnSpPr>
            <a:cxnSpLocks/>
            <a:stCxn id="15" idx="1"/>
            <a:endCxn id="2" idx="3"/>
          </p:cNvCxnSpPr>
          <p:nvPr/>
        </p:nvCxnSpPr>
        <p:spPr>
          <a:xfrm flipH="1">
            <a:off x="6604741" y="1002402"/>
            <a:ext cx="1736864" cy="108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88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06038A1D-2623-0EDE-0D28-6C66B96970DD}"/>
              </a:ext>
            </a:extLst>
          </p:cNvPr>
          <p:cNvSpPr/>
          <p:nvPr/>
        </p:nvSpPr>
        <p:spPr>
          <a:xfrm>
            <a:off x="431800" y="3372485"/>
            <a:ext cx="11319901" cy="3087482"/>
          </a:xfrm>
          <a:prstGeom prst="roundRect">
            <a:avLst>
              <a:gd name="adj" fmla="val 6852"/>
            </a:avLst>
          </a:prstGeom>
          <a:solidFill>
            <a:srgbClr val="FFC00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FA443470-1F49-BE7B-2E6E-AEBB11BB6F3C}"/>
              </a:ext>
            </a:extLst>
          </p:cNvPr>
          <p:cNvCxnSpPr>
            <a:cxnSpLocks/>
            <a:stCxn id="28" idx="2"/>
            <a:endCxn id="29" idx="0"/>
          </p:cNvCxnSpPr>
          <p:nvPr/>
        </p:nvCxnSpPr>
        <p:spPr>
          <a:xfrm>
            <a:off x="6066518" y="1396375"/>
            <a:ext cx="7709" cy="41687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B72F5E6-0C70-6C5E-0A9F-9AF8FACCA6B7}"/>
              </a:ext>
            </a:extLst>
          </p:cNvPr>
          <p:cNvCxnSpPr>
            <a:cxnSpLocks/>
            <a:endCxn id="23" idx="0"/>
          </p:cNvCxnSpPr>
          <p:nvPr/>
        </p:nvCxnSpPr>
        <p:spPr>
          <a:xfrm>
            <a:off x="9741138" y="2383792"/>
            <a:ext cx="16321" cy="2109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F1BB012-B9C4-46ED-58CF-011A48F0CFF5}"/>
              </a:ext>
            </a:extLst>
          </p:cNvPr>
          <p:cNvCxnSpPr>
            <a:cxnSpLocks/>
            <a:stCxn id="6" idx="2"/>
            <a:endCxn id="21" idx="0"/>
          </p:cNvCxnSpPr>
          <p:nvPr/>
        </p:nvCxnSpPr>
        <p:spPr>
          <a:xfrm flipH="1">
            <a:off x="2434543" y="2452861"/>
            <a:ext cx="2" cy="2032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米軍にビルドインされている</a:t>
            </a:r>
            <a:r>
              <a:rPr kumimoji="1" lang="ja-JP" altLang="en-US" sz="2400" b="1" dirty="0">
                <a:latin typeface="BIZ UDPゴシック" panose="020B0400000000000000" pitchFamily="50" charset="-128"/>
                <a:ea typeface="BIZ UDPゴシック" panose="020B0400000000000000" pitchFamily="50" charset="-128"/>
              </a:rPr>
              <a:t>自衛隊のインテリジェンス部隊</a:t>
            </a:r>
          </a:p>
        </p:txBody>
      </p:sp>
      <p:sp>
        <p:nvSpPr>
          <p:cNvPr id="2" name="四角形: 角を丸くする 1">
            <a:extLst>
              <a:ext uri="{FF2B5EF4-FFF2-40B4-BE49-F238E27FC236}">
                <a16:creationId xmlns:a16="http://schemas.microsoft.com/office/drawing/2014/main" id="{B5C5F303-EC6F-1397-E6F9-60038AC71802}"/>
              </a:ext>
            </a:extLst>
          </p:cNvPr>
          <p:cNvSpPr/>
          <p:nvPr/>
        </p:nvSpPr>
        <p:spPr>
          <a:xfrm>
            <a:off x="5123316" y="1941233"/>
            <a:ext cx="1872343" cy="511629"/>
          </a:xfrm>
          <a:prstGeom prst="roundRect">
            <a:avLst/>
          </a:prstGeom>
          <a:solidFill>
            <a:schemeClr val="accent2">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陸上幕僚監部</a:t>
            </a:r>
          </a:p>
        </p:txBody>
      </p:sp>
      <p:sp>
        <p:nvSpPr>
          <p:cNvPr id="6" name="四角形: 角を丸くする 5">
            <a:extLst>
              <a:ext uri="{FF2B5EF4-FFF2-40B4-BE49-F238E27FC236}">
                <a16:creationId xmlns:a16="http://schemas.microsoft.com/office/drawing/2014/main" id="{B79C0E18-8AEF-D431-9566-D0C1328E6963}"/>
              </a:ext>
            </a:extLst>
          </p:cNvPr>
          <p:cNvSpPr/>
          <p:nvPr/>
        </p:nvSpPr>
        <p:spPr>
          <a:xfrm>
            <a:off x="1498373" y="1941232"/>
            <a:ext cx="1872343" cy="51162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航空</a:t>
            </a:r>
            <a:r>
              <a:rPr kumimoji="1" lang="ja-JP" altLang="en-US" sz="2000" dirty="0">
                <a:latin typeface="BIZ UDPゴシック" panose="020B0400000000000000" pitchFamily="50" charset="-128"/>
                <a:ea typeface="BIZ UDPゴシック" panose="020B0400000000000000" pitchFamily="50" charset="-128"/>
              </a:rPr>
              <a:t>幕僚監部</a:t>
            </a:r>
          </a:p>
        </p:txBody>
      </p:sp>
      <p:sp>
        <p:nvSpPr>
          <p:cNvPr id="14" name="四角形: 角を丸くする 13">
            <a:extLst>
              <a:ext uri="{FF2B5EF4-FFF2-40B4-BE49-F238E27FC236}">
                <a16:creationId xmlns:a16="http://schemas.microsoft.com/office/drawing/2014/main" id="{39D652FF-4DA2-1AFB-0FB1-81F01F5A1004}"/>
              </a:ext>
            </a:extLst>
          </p:cNvPr>
          <p:cNvSpPr/>
          <p:nvPr/>
        </p:nvSpPr>
        <p:spPr>
          <a:xfrm>
            <a:off x="8821286" y="1941231"/>
            <a:ext cx="1872343" cy="511629"/>
          </a:xfrm>
          <a:prstGeom prst="roundRect">
            <a:avLst/>
          </a:prstGeom>
          <a:solidFill>
            <a:schemeClr val="accent5">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海上幕僚監部</a:t>
            </a:r>
          </a:p>
        </p:txBody>
      </p:sp>
      <p:sp>
        <p:nvSpPr>
          <p:cNvPr id="15" name="四角形: 角を丸くする 14">
            <a:extLst>
              <a:ext uri="{FF2B5EF4-FFF2-40B4-BE49-F238E27FC236}">
                <a16:creationId xmlns:a16="http://schemas.microsoft.com/office/drawing/2014/main" id="{A2EDB7EB-04B6-F857-8DB0-C303175DFAD6}"/>
              </a:ext>
            </a:extLst>
          </p:cNvPr>
          <p:cNvSpPr/>
          <p:nvPr/>
        </p:nvSpPr>
        <p:spPr>
          <a:xfrm>
            <a:off x="1288176" y="3678288"/>
            <a:ext cx="2312591" cy="511629"/>
          </a:xfrm>
          <a:prstGeom prst="roundRec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運用支援・情報部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CB31D98A-966A-F22C-0B81-674D1540AEB5}"/>
              </a:ext>
            </a:extLst>
          </p:cNvPr>
          <p:cNvSpPr/>
          <p:nvPr/>
        </p:nvSpPr>
        <p:spPr>
          <a:xfrm>
            <a:off x="4495800" y="3678501"/>
            <a:ext cx="3200400" cy="511629"/>
          </a:xfrm>
          <a:prstGeom prst="roundRec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指揮通信システム・情報部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9" name="四角形: 角を丸くする 18">
            <a:extLst>
              <a:ext uri="{FF2B5EF4-FFF2-40B4-BE49-F238E27FC236}">
                <a16:creationId xmlns:a16="http://schemas.microsoft.com/office/drawing/2014/main" id="{345E2838-79ED-35BF-C010-5DA7337CD4E0}"/>
              </a:ext>
            </a:extLst>
          </p:cNvPr>
          <p:cNvSpPr/>
          <p:nvPr/>
        </p:nvSpPr>
        <p:spPr>
          <a:xfrm>
            <a:off x="8601159" y="3637605"/>
            <a:ext cx="2312591" cy="511629"/>
          </a:xfrm>
          <a:prstGeom prst="roundRec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指揮通信情報部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1" name="四角形: 角を丸くする 20">
            <a:extLst>
              <a:ext uri="{FF2B5EF4-FFF2-40B4-BE49-F238E27FC236}">
                <a16:creationId xmlns:a16="http://schemas.microsoft.com/office/drawing/2014/main" id="{B5641F43-4F51-C6F8-C65D-9F1AF74DDE70}"/>
              </a:ext>
            </a:extLst>
          </p:cNvPr>
          <p:cNvSpPr/>
          <p:nvPr/>
        </p:nvSpPr>
        <p:spPr>
          <a:xfrm>
            <a:off x="1683430" y="4485318"/>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情報課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2" name="四角形: 角を丸くする 21">
            <a:extLst>
              <a:ext uri="{FF2B5EF4-FFF2-40B4-BE49-F238E27FC236}">
                <a16:creationId xmlns:a16="http://schemas.microsoft.com/office/drawing/2014/main" id="{50FDC076-A79A-978A-6AE6-CAE020EBA9E4}"/>
              </a:ext>
            </a:extLst>
          </p:cNvPr>
          <p:cNvSpPr/>
          <p:nvPr/>
        </p:nvSpPr>
        <p:spPr>
          <a:xfrm>
            <a:off x="5308374" y="4485318"/>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情報課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3" name="四角形: 角を丸くする 22">
            <a:extLst>
              <a:ext uri="{FF2B5EF4-FFF2-40B4-BE49-F238E27FC236}">
                <a16:creationId xmlns:a16="http://schemas.microsoft.com/office/drawing/2014/main" id="{D14156DA-9BE3-B6D1-FBDD-A31068DB8D91}"/>
              </a:ext>
            </a:extLst>
          </p:cNvPr>
          <p:cNvSpPr/>
          <p:nvPr/>
        </p:nvSpPr>
        <p:spPr>
          <a:xfrm>
            <a:off x="9006346" y="4493031"/>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情報課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8" name="四角形: 角を丸くする 27">
            <a:extLst>
              <a:ext uri="{FF2B5EF4-FFF2-40B4-BE49-F238E27FC236}">
                <a16:creationId xmlns:a16="http://schemas.microsoft.com/office/drawing/2014/main" id="{0A7EE8EF-5CE3-3274-CCC5-1D65368ABDF2}"/>
              </a:ext>
            </a:extLst>
          </p:cNvPr>
          <p:cNvSpPr/>
          <p:nvPr/>
        </p:nvSpPr>
        <p:spPr>
          <a:xfrm>
            <a:off x="5130346" y="884746"/>
            <a:ext cx="1872343" cy="511629"/>
          </a:xfrm>
          <a:prstGeom prst="roundRect">
            <a:avLst/>
          </a:prstGeom>
          <a:solidFill>
            <a:srgbClr val="00206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統合幕僚監部</a:t>
            </a:r>
          </a:p>
        </p:txBody>
      </p:sp>
      <p:sp>
        <p:nvSpPr>
          <p:cNvPr id="29" name="四角形: 角を丸くする 28">
            <a:extLst>
              <a:ext uri="{FF2B5EF4-FFF2-40B4-BE49-F238E27FC236}">
                <a16:creationId xmlns:a16="http://schemas.microsoft.com/office/drawing/2014/main" id="{2C25D5BC-2493-479D-A61F-F8335ABDAEDF}"/>
              </a:ext>
            </a:extLst>
          </p:cNvPr>
          <p:cNvSpPr/>
          <p:nvPr/>
        </p:nvSpPr>
        <p:spPr>
          <a:xfrm>
            <a:off x="4822369" y="5565171"/>
            <a:ext cx="2503715" cy="511629"/>
          </a:xfrm>
          <a:custGeom>
            <a:avLst/>
            <a:gdLst>
              <a:gd name="connsiteX0" fmla="*/ 0 w 2503715"/>
              <a:gd name="connsiteY0" fmla="*/ 85273 h 511629"/>
              <a:gd name="connsiteX1" fmla="*/ 85273 w 2503715"/>
              <a:gd name="connsiteY1" fmla="*/ 0 h 511629"/>
              <a:gd name="connsiteX2" fmla="*/ 715229 w 2503715"/>
              <a:gd name="connsiteY2" fmla="*/ 0 h 511629"/>
              <a:gd name="connsiteX3" fmla="*/ 1275189 w 2503715"/>
              <a:gd name="connsiteY3" fmla="*/ 0 h 511629"/>
              <a:gd name="connsiteX4" fmla="*/ 1881813 w 2503715"/>
              <a:gd name="connsiteY4" fmla="*/ 0 h 511629"/>
              <a:gd name="connsiteX5" fmla="*/ 2418442 w 2503715"/>
              <a:gd name="connsiteY5" fmla="*/ 0 h 511629"/>
              <a:gd name="connsiteX6" fmla="*/ 2503715 w 2503715"/>
              <a:gd name="connsiteY6" fmla="*/ 85273 h 511629"/>
              <a:gd name="connsiteX7" fmla="*/ 2503715 w 2503715"/>
              <a:gd name="connsiteY7" fmla="*/ 426356 h 511629"/>
              <a:gd name="connsiteX8" fmla="*/ 2418442 w 2503715"/>
              <a:gd name="connsiteY8" fmla="*/ 511629 h 511629"/>
              <a:gd name="connsiteX9" fmla="*/ 1905145 w 2503715"/>
              <a:gd name="connsiteY9" fmla="*/ 511629 h 511629"/>
              <a:gd name="connsiteX10" fmla="*/ 1391848 w 2503715"/>
              <a:gd name="connsiteY10" fmla="*/ 511629 h 511629"/>
              <a:gd name="connsiteX11" fmla="*/ 855219 w 2503715"/>
              <a:gd name="connsiteY11" fmla="*/ 511629 h 511629"/>
              <a:gd name="connsiteX12" fmla="*/ 85273 w 2503715"/>
              <a:gd name="connsiteY12" fmla="*/ 511629 h 511629"/>
              <a:gd name="connsiteX13" fmla="*/ 0 w 2503715"/>
              <a:gd name="connsiteY13" fmla="*/ 426356 h 511629"/>
              <a:gd name="connsiteX14" fmla="*/ 0 w 2503715"/>
              <a:gd name="connsiteY14" fmla="*/ 85273 h 51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715" h="511629" fill="none" extrusionOk="0">
                <a:moveTo>
                  <a:pt x="0" y="85273"/>
                </a:moveTo>
                <a:cubicBezTo>
                  <a:pt x="3012" y="31258"/>
                  <a:pt x="29619" y="-4842"/>
                  <a:pt x="85273" y="0"/>
                </a:cubicBezTo>
                <a:cubicBezTo>
                  <a:pt x="287239" y="-53272"/>
                  <a:pt x="492831" y="36232"/>
                  <a:pt x="715229" y="0"/>
                </a:cubicBezTo>
                <a:cubicBezTo>
                  <a:pt x="937627" y="-36232"/>
                  <a:pt x="1055908" y="42102"/>
                  <a:pt x="1275189" y="0"/>
                </a:cubicBezTo>
                <a:cubicBezTo>
                  <a:pt x="1494470" y="-42102"/>
                  <a:pt x="1630943" y="70469"/>
                  <a:pt x="1881813" y="0"/>
                </a:cubicBezTo>
                <a:cubicBezTo>
                  <a:pt x="2132683" y="-70469"/>
                  <a:pt x="2217333" y="20616"/>
                  <a:pt x="2418442" y="0"/>
                </a:cubicBezTo>
                <a:cubicBezTo>
                  <a:pt x="2467579" y="1091"/>
                  <a:pt x="2492006" y="38703"/>
                  <a:pt x="2503715" y="85273"/>
                </a:cubicBezTo>
                <a:cubicBezTo>
                  <a:pt x="2528576" y="163802"/>
                  <a:pt x="2468254" y="338932"/>
                  <a:pt x="2503715" y="426356"/>
                </a:cubicBezTo>
                <a:cubicBezTo>
                  <a:pt x="2505458" y="462039"/>
                  <a:pt x="2466625" y="506247"/>
                  <a:pt x="2418442" y="511629"/>
                </a:cubicBezTo>
                <a:cubicBezTo>
                  <a:pt x="2224090" y="543389"/>
                  <a:pt x="2113233" y="479665"/>
                  <a:pt x="1905145" y="511629"/>
                </a:cubicBezTo>
                <a:cubicBezTo>
                  <a:pt x="1697057" y="543593"/>
                  <a:pt x="1626338" y="467625"/>
                  <a:pt x="1391848" y="511629"/>
                </a:cubicBezTo>
                <a:cubicBezTo>
                  <a:pt x="1157358" y="555633"/>
                  <a:pt x="1108892" y="462048"/>
                  <a:pt x="855219" y="511629"/>
                </a:cubicBezTo>
                <a:cubicBezTo>
                  <a:pt x="601546" y="561210"/>
                  <a:pt x="306679" y="475255"/>
                  <a:pt x="85273" y="511629"/>
                </a:cubicBezTo>
                <a:cubicBezTo>
                  <a:pt x="35779" y="515951"/>
                  <a:pt x="-4704" y="469417"/>
                  <a:pt x="0" y="426356"/>
                </a:cubicBezTo>
                <a:cubicBezTo>
                  <a:pt x="-5452" y="256837"/>
                  <a:pt x="29669" y="198429"/>
                  <a:pt x="0" y="85273"/>
                </a:cubicBezTo>
                <a:close/>
              </a:path>
              <a:path w="2503715" h="511629" stroke="0" extrusionOk="0">
                <a:moveTo>
                  <a:pt x="0" y="85273"/>
                </a:moveTo>
                <a:cubicBezTo>
                  <a:pt x="-4046" y="36730"/>
                  <a:pt x="32313" y="8649"/>
                  <a:pt x="85273" y="0"/>
                </a:cubicBezTo>
                <a:cubicBezTo>
                  <a:pt x="308370" y="-15347"/>
                  <a:pt x="402588" y="20724"/>
                  <a:pt x="598570" y="0"/>
                </a:cubicBezTo>
                <a:cubicBezTo>
                  <a:pt x="794552" y="-20724"/>
                  <a:pt x="931883" y="1345"/>
                  <a:pt x="1228526" y="0"/>
                </a:cubicBezTo>
                <a:cubicBezTo>
                  <a:pt x="1525169" y="-1345"/>
                  <a:pt x="1629500" y="63378"/>
                  <a:pt x="1858481" y="0"/>
                </a:cubicBezTo>
                <a:cubicBezTo>
                  <a:pt x="2087463" y="-63378"/>
                  <a:pt x="2261872" y="53249"/>
                  <a:pt x="2418442" y="0"/>
                </a:cubicBezTo>
                <a:cubicBezTo>
                  <a:pt x="2475835" y="1725"/>
                  <a:pt x="2490469" y="40529"/>
                  <a:pt x="2503715" y="85273"/>
                </a:cubicBezTo>
                <a:cubicBezTo>
                  <a:pt x="2535920" y="230855"/>
                  <a:pt x="2469836" y="343057"/>
                  <a:pt x="2503715" y="426356"/>
                </a:cubicBezTo>
                <a:cubicBezTo>
                  <a:pt x="2509379" y="467134"/>
                  <a:pt x="2456048" y="503365"/>
                  <a:pt x="2418442" y="511629"/>
                </a:cubicBezTo>
                <a:cubicBezTo>
                  <a:pt x="2283904" y="536824"/>
                  <a:pt x="1984645" y="449031"/>
                  <a:pt x="1788486" y="511629"/>
                </a:cubicBezTo>
                <a:cubicBezTo>
                  <a:pt x="1592327" y="574227"/>
                  <a:pt x="1289830" y="493516"/>
                  <a:pt x="1158531" y="511629"/>
                </a:cubicBezTo>
                <a:cubicBezTo>
                  <a:pt x="1027232" y="529742"/>
                  <a:pt x="763652" y="506010"/>
                  <a:pt x="598570" y="511629"/>
                </a:cubicBezTo>
                <a:cubicBezTo>
                  <a:pt x="433488" y="517248"/>
                  <a:pt x="341468" y="506615"/>
                  <a:pt x="85273" y="511629"/>
                </a:cubicBezTo>
                <a:cubicBezTo>
                  <a:pt x="34846" y="509822"/>
                  <a:pt x="8063" y="483557"/>
                  <a:pt x="0" y="426356"/>
                </a:cubicBezTo>
                <a:cubicBezTo>
                  <a:pt x="-19406" y="267714"/>
                  <a:pt x="18486" y="251107"/>
                  <a:pt x="0" y="85273"/>
                </a:cubicBezTo>
                <a:close/>
              </a:path>
            </a:pathLst>
          </a:custGeom>
          <a:solidFill>
            <a:srgbClr val="7030A0"/>
          </a:solidFill>
          <a:ln>
            <a:solidFill>
              <a:schemeClr val="tx1"/>
            </a:solidFill>
            <a:prstDash val="sysDot"/>
            <a:extLst>
              <a:ext uri="{C807C97D-BFC1-408E-A445-0C87EB9F89A2}">
                <ask:lineSketchStyleProps xmlns:ask="http://schemas.microsoft.com/office/drawing/2018/sketchyshapes" sd="313157059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特別勤務班（別班）</a:t>
            </a:r>
          </a:p>
        </p:txBody>
      </p:sp>
      <p:sp>
        <p:nvSpPr>
          <p:cNvPr id="31" name="四角形: 角を丸くする 30">
            <a:extLst>
              <a:ext uri="{FF2B5EF4-FFF2-40B4-BE49-F238E27FC236}">
                <a16:creationId xmlns:a16="http://schemas.microsoft.com/office/drawing/2014/main" id="{16039595-4A4F-8B49-0AD1-FBE404CDB8DD}"/>
              </a:ext>
            </a:extLst>
          </p:cNvPr>
          <p:cNvSpPr/>
          <p:nvPr/>
        </p:nvSpPr>
        <p:spPr>
          <a:xfrm>
            <a:off x="1305605" y="5487244"/>
            <a:ext cx="2155363" cy="834350"/>
          </a:xfrm>
          <a:custGeom>
            <a:avLst/>
            <a:gdLst>
              <a:gd name="connsiteX0" fmla="*/ 0 w 2155363"/>
              <a:gd name="connsiteY0" fmla="*/ 139061 h 834350"/>
              <a:gd name="connsiteX1" fmla="*/ 139061 w 2155363"/>
              <a:gd name="connsiteY1" fmla="*/ 0 h 834350"/>
              <a:gd name="connsiteX2" fmla="*/ 570826 w 2155363"/>
              <a:gd name="connsiteY2" fmla="*/ 0 h 834350"/>
              <a:gd name="connsiteX3" fmla="*/ 1077682 w 2155363"/>
              <a:gd name="connsiteY3" fmla="*/ 0 h 834350"/>
              <a:gd name="connsiteX4" fmla="*/ 1546992 w 2155363"/>
              <a:gd name="connsiteY4" fmla="*/ 0 h 834350"/>
              <a:gd name="connsiteX5" fmla="*/ 2016302 w 2155363"/>
              <a:gd name="connsiteY5" fmla="*/ 0 h 834350"/>
              <a:gd name="connsiteX6" fmla="*/ 2155363 w 2155363"/>
              <a:gd name="connsiteY6" fmla="*/ 139061 h 834350"/>
              <a:gd name="connsiteX7" fmla="*/ 2155363 w 2155363"/>
              <a:gd name="connsiteY7" fmla="*/ 695289 h 834350"/>
              <a:gd name="connsiteX8" fmla="*/ 2016302 w 2155363"/>
              <a:gd name="connsiteY8" fmla="*/ 834350 h 834350"/>
              <a:gd name="connsiteX9" fmla="*/ 1565764 w 2155363"/>
              <a:gd name="connsiteY9" fmla="*/ 834350 h 834350"/>
              <a:gd name="connsiteX10" fmla="*/ 1115226 w 2155363"/>
              <a:gd name="connsiteY10" fmla="*/ 834350 h 834350"/>
              <a:gd name="connsiteX11" fmla="*/ 664688 w 2155363"/>
              <a:gd name="connsiteY11" fmla="*/ 834350 h 834350"/>
              <a:gd name="connsiteX12" fmla="*/ 139061 w 2155363"/>
              <a:gd name="connsiteY12" fmla="*/ 834350 h 834350"/>
              <a:gd name="connsiteX13" fmla="*/ 0 w 2155363"/>
              <a:gd name="connsiteY13" fmla="*/ 695289 h 834350"/>
              <a:gd name="connsiteX14" fmla="*/ 0 w 2155363"/>
              <a:gd name="connsiteY14" fmla="*/ 139061 h 8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5363" h="834350" fill="none" extrusionOk="0">
                <a:moveTo>
                  <a:pt x="0" y="139061"/>
                </a:moveTo>
                <a:cubicBezTo>
                  <a:pt x="-1804" y="62813"/>
                  <a:pt x="81436" y="4502"/>
                  <a:pt x="139061" y="0"/>
                </a:cubicBezTo>
                <a:cubicBezTo>
                  <a:pt x="331550" y="-24744"/>
                  <a:pt x="420616" y="47980"/>
                  <a:pt x="570826" y="0"/>
                </a:cubicBezTo>
                <a:cubicBezTo>
                  <a:pt x="721036" y="-47980"/>
                  <a:pt x="935926" y="35222"/>
                  <a:pt x="1077682" y="0"/>
                </a:cubicBezTo>
                <a:cubicBezTo>
                  <a:pt x="1219438" y="-35222"/>
                  <a:pt x="1418131" y="55115"/>
                  <a:pt x="1546992" y="0"/>
                </a:cubicBezTo>
                <a:cubicBezTo>
                  <a:pt x="1675853" y="-55115"/>
                  <a:pt x="1838851" y="12774"/>
                  <a:pt x="2016302" y="0"/>
                </a:cubicBezTo>
                <a:cubicBezTo>
                  <a:pt x="2097756" y="-22058"/>
                  <a:pt x="2155238" y="65384"/>
                  <a:pt x="2155363" y="139061"/>
                </a:cubicBezTo>
                <a:cubicBezTo>
                  <a:pt x="2199357" y="375240"/>
                  <a:pt x="2100186" y="512198"/>
                  <a:pt x="2155363" y="695289"/>
                </a:cubicBezTo>
                <a:cubicBezTo>
                  <a:pt x="2138825" y="757957"/>
                  <a:pt x="2096414" y="815108"/>
                  <a:pt x="2016302" y="834350"/>
                </a:cubicBezTo>
                <a:cubicBezTo>
                  <a:pt x="1905289" y="842176"/>
                  <a:pt x="1758915" y="789035"/>
                  <a:pt x="1565764" y="834350"/>
                </a:cubicBezTo>
                <a:cubicBezTo>
                  <a:pt x="1372613" y="879665"/>
                  <a:pt x="1233577" y="813760"/>
                  <a:pt x="1115226" y="834350"/>
                </a:cubicBezTo>
                <a:cubicBezTo>
                  <a:pt x="996875" y="854940"/>
                  <a:pt x="775152" y="786882"/>
                  <a:pt x="664688" y="834350"/>
                </a:cubicBezTo>
                <a:cubicBezTo>
                  <a:pt x="554224" y="881818"/>
                  <a:pt x="379009" y="819540"/>
                  <a:pt x="139061" y="834350"/>
                </a:cubicBezTo>
                <a:cubicBezTo>
                  <a:pt x="71513" y="824680"/>
                  <a:pt x="6044" y="769157"/>
                  <a:pt x="0" y="695289"/>
                </a:cubicBezTo>
                <a:cubicBezTo>
                  <a:pt x="-36139" y="504049"/>
                  <a:pt x="28550" y="348012"/>
                  <a:pt x="0" y="139061"/>
                </a:cubicBezTo>
                <a:close/>
              </a:path>
              <a:path w="2155363" h="834350" stroke="0" extrusionOk="0">
                <a:moveTo>
                  <a:pt x="0" y="139061"/>
                </a:moveTo>
                <a:cubicBezTo>
                  <a:pt x="-873" y="54454"/>
                  <a:pt x="79434" y="-11427"/>
                  <a:pt x="139061" y="0"/>
                </a:cubicBezTo>
                <a:cubicBezTo>
                  <a:pt x="290809" y="-12777"/>
                  <a:pt x="485241" y="7137"/>
                  <a:pt x="627144" y="0"/>
                </a:cubicBezTo>
                <a:cubicBezTo>
                  <a:pt x="769047" y="-7137"/>
                  <a:pt x="916533" y="23516"/>
                  <a:pt x="1096454" y="0"/>
                </a:cubicBezTo>
                <a:cubicBezTo>
                  <a:pt x="1276375" y="-23516"/>
                  <a:pt x="1446026" y="27292"/>
                  <a:pt x="1565764" y="0"/>
                </a:cubicBezTo>
                <a:cubicBezTo>
                  <a:pt x="1685502" y="-27292"/>
                  <a:pt x="1884317" y="4414"/>
                  <a:pt x="2016302" y="0"/>
                </a:cubicBezTo>
                <a:cubicBezTo>
                  <a:pt x="2102587" y="-5010"/>
                  <a:pt x="2168799" y="49961"/>
                  <a:pt x="2155363" y="139061"/>
                </a:cubicBezTo>
                <a:cubicBezTo>
                  <a:pt x="2177182" y="256234"/>
                  <a:pt x="2121581" y="507561"/>
                  <a:pt x="2155363" y="695289"/>
                </a:cubicBezTo>
                <a:cubicBezTo>
                  <a:pt x="2163327" y="769614"/>
                  <a:pt x="2090742" y="813294"/>
                  <a:pt x="2016302" y="834350"/>
                </a:cubicBezTo>
                <a:cubicBezTo>
                  <a:pt x="1881380" y="878850"/>
                  <a:pt x="1745910" y="792264"/>
                  <a:pt x="1584537" y="834350"/>
                </a:cubicBezTo>
                <a:cubicBezTo>
                  <a:pt x="1423165" y="876436"/>
                  <a:pt x="1356062" y="797860"/>
                  <a:pt x="1152771" y="834350"/>
                </a:cubicBezTo>
                <a:cubicBezTo>
                  <a:pt x="949480" y="870840"/>
                  <a:pt x="762888" y="787726"/>
                  <a:pt x="645916" y="834350"/>
                </a:cubicBezTo>
                <a:cubicBezTo>
                  <a:pt x="528945" y="880974"/>
                  <a:pt x="309046" y="797834"/>
                  <a:pt x="139061" y="834350"/>
                </a:cubicBezTo>
                <a:cubicBezTo>
                  <a:pt x="59892" y="819975"/>
                  <a:pt x="-14291" y="778052"/>
                  <a:pt x="0" y="695289"/>
                </a:cubicBezTo>
                <a:cubicBezTo>
                  <a:pt x="-11451" y="450670"/>
                  <a:pt x="664" y="299444"/>
                  <a:pt x="0" y="139061"/>
                </a:cubicBezTo>
                <a:close/>
              </a:path>
            </a:pathLst>
          </a:custGeom>
          <a:solidFill>
            <a:srgbClr val="7030A0"/>
          </a:solidFill>
          <a:ln>
            <a:solidFill>
              <a:schemeClr val="tx1"/>
            </a:solidFill>
            <a:prstDash val="sysDot"/>
            <a:extLst>
              <a:ext uri="{C807C97D-BFC1-408E-A445-0C87EB9F89A2}">
                <ask:lineSketchStyleProps xmlns:ask="http://schemas.microsoft.com/office/drawing/2018/sketchyshapes" sd="173152533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作戦情報隊</a:t>
            </a:r>
            <a:endParaRPr kumimoji="1"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bg1"/>
                </a:solidFill>
                <a:latin typeface="BIZ UDPゴシック" panose="020B0400000000000000" pitchFamily="50" charset="-128"/>
                <a:ea typeface="BIZ UDPゴシック" panose="020B0400000000000000" pitchFamily="50" charset="-128"/>
              </a:rPr>
              <a:t>情報資料群</a:t>
            </a:r>
            <a:endParaRPr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第２資料隊</a:t>
            </a:r>
          </a:p>
        </p:txBody>
      </p:sp>
      <p:sp>
        <p:nvSpPr>
          <p:cNvPr id="32" name="四角形: 角を丸くする 31">
            <a:extLst>
              <a:ext uri="{FF2B5EF4-FFF2-40B4-BE49-F238E27FC236}">
                <a16:creationId xmlns:a16="http://schemas.microsoft.com/office/drawing/2014/main" id="{4AC6027E-9EA3-E55F-A603-D2328DE78D14}"/>
              </a:ext>
            </a:extLst>
          </p:cNvPr>
          <p:cNvSpPr/>
          <p:nvPr/>
        </p:nvSpPr>
        <p:spPr>
          <a:xfrm>
            <a:off x="8489280" y="5505986"/>
            <a:ext cx="2503715" cy="834350"/>
          </a:xfrm>
          <a:custGeom>
            <a:avLst/>
            <a:gdLst>
              <a:gd name="connsiteX0" fmla="*/ 0 w 2503715"/>
              <a:gd name="connsiteY0" fmla="*/ 139061 h 834350"/>
              <a:gd name="connsiteX1" fmla="*/ 139061 w 2503715"/>
              <a:gd name="connsiteY1" fmla="*/ 0 h 834350"/>
              <a:gd name="connsiteX2" fmla="*/ 717715 w 2503715"/>
              <a:gd name="connsiteY2" fmla="*/ 0 h 834350"/>
              <a:gd name="connsiteX3" fmla="*/ 1274113 w 2503715"/>
              <a:gd name="connsiteY3" fmla="*/ 0 h 834350"/>
              <a:gd name="connsiteX4" fmla="*/ 1852768 w 2503715"/>
              <a:gd name="connsiteY4" fmla="*/ 0 h 834350"/>
              <a:gd name="connsiteX5" fmla="*/ 2364654 w 2503715"/>
              <a:gd name="connsiteY5" fmla="*/ 0 h 834350"/>
              <a:gd name="connsiteX6" fmla="*/ 2503715 w 2503715"/>
              <a:gd name="connsiteY6" fmla="*/ 139061 h 834350"/>
              <a:gd name="connsiteX7" fmla="*/ 2503715 w 2503715"/>
              <a:gd name="connsiteY7" fmla="*/ 695289 h 834350"/>
              <a:gd name="connsiteX8" fmla="*/ 2364654 w 2503715"/>
              <a:gd name="connsiteY8" fmla="*/ 834350 h 834350"/>
              <a:gd name="connsiteX9" fmla="*/ 1830512 w 2503715"/>
              <a:gd name="connsiteY9" fmla="*/ 834350 h 834350"/>
              <a:gd name="connsiteX10" fmla="*/ 1229602 w 2503715"/>
              <a:gd name="connsiteY10" fmla="*/ 834350 h 834350"/>
              <a:gd name="connsiteX11" fmla="*/ 628691 w 2503715"/>
              <a:gd name="connsiteY11" fmla="*/ 834350 h 834350"/>
              <a:gd name="connsiteX12" fmla="*/ 139061 w 2503715"/>
              <a:gd name="connsiteY12" fmla="*/ 834350 h 834350"/>
              <a:gd name="connsiteX13" fmla="*/ 0 w 2503715"/>
              <a:gd name="connsiteY13" fmla="*/ 695289 h 834350"/>
              <a:gd name="connsiteX14" fmla="*/ 0 w 2503715"/>
              <a:gd name="connsiteY14" fmla="*/ 139061 h 8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715" h="834350" fill="none" extrusionOk="0">
                <a:moveTo>
                  <a:pt x="0" y="139061"/>
                </a:moveTo>
                <a:cubicBezTo>
                  <a:pt x="-12437" y="76249"/>
                  <a:pt x="49107" y="-18179"/>
                  <a:pt x="139061" y="0"/>
                </a:cubicBezTo>
                <a:cubicBezTo>
                  <a:pt x="390414" y="-31099"/>
                  <a:pt x="527937" y="18960"/>
                  <a:pt x="717715" y="0"/>
                </a:cubicBezTo>
                <a:cubicBezTo>
                  <a:pt x="907493" y="-18960"/>
                  <a:pt x="1133808" y="12190"/>
                  <a:pt x="1274113" y="0"/>
                </a:cubicBezTo>
                <a:cubicBezTo>
                  <a:pt x="1414418" y="-12190"/>
                  <a:pt x="1626615" y="31377"/>
                  <a:pt x="1852768" y="0"/>
                </a:cubicBezTo>
                <a:cubicBezTo>
                  <a:pt x="2078922" y="-31377"/>
                  <a:pt x="2252485" y="60330"/>
                  <a:pt x="2364654" y="0"/>
                </a:cubicBezTo>
                <a:cubicBezTo>
                  <a:pt x="2448340" y="-17173"/>
                  <a:pt x="2512374" y="60963"/>
                  <a:pt x="2503715" y="139061"/>
                </a:cubicBezTo>
                <a:cubicBezTo>
                  <a:pt x="2538616" y="300095"/>
                  <a:pt x="2464970" y="438743"/>
                  <a:pt x="2503715" y="695289"/>
                </a:cubicBezTo>
                <a:cubicBezTo>
                  <a:pt x="2505201" y="780615"/>
                  <a:pt x="2441268" y="829680"/>
                  <a:pt x="2364654" y="834350"/>
                </a:cubicBezTo>
                <a:cubicBezTo>
                  <a:pt x="2099014" y="879751"/>
                  <a:pt x="2073537" y="797767"/>
                  <a:pt x="1830512" y="834350"/>
                </a:cubicBezTo>
                <a:cubicBezTo>
                  <a:pt x="1587487" y="870933"/>
                  <a:pt x="1389931" y="830502"/>
                  <a:pt x="1229602" y="834350"/>
                </a:cubicBezTo>
                <a:cubicBezTo>
                  <a:pt x="1069273" y="838198"/>
                  <a:pt x="883138" y="825917"/>
                  <a:pt x="628691" y="834350"/>
                </a:cubicBezTo>
                <a:cubicBezTo>
                  <a:pt x="374244" y="842783"/>
                  <a:pt x="299750" y="804616"/>
                  <a:pt x="139061" y="834350"/>
                </a:cubicBezTo>
                <a:cubicBezTo>
                  <a:pt x="48954" y="840590"/>
                  <a:pt x="17229" y="777969"/>
                  <a:pt x="0" y="695289"/>
                </a:cubicBezTo>
                <a:cubicBezTo>
                  <a:pt x="-18592" y="424396"/>
                  <a:pt x="35891" y="409942"/>
                  <a:pt x="0" y="139061"/>
                </a:cubicBezTo>
                <a:close/>
              </a:path>
              <a:path w="2503715" h="834350" stroke="0" extrusionOk="0">
                <a:moveTo>
                  <a:pt x="0" y="139061"/>
                </a:moveTo>
                <a:cubicBezTo>
                  <a:pt x="13718" y="61569"/>
                  <a:pt x="53007" y="-3392"/>
                  <a:pt x="139061" y="0"/>
                </a:cubicBezTo>
                <a:cubicBezTo>
                  <a:pt x="387852" y="-26840"/>
                  <a:pt x="538745" y="9283"/>
                  <a:pt x="695459" y="0"/>
                </a:cubicBezTo>
                <a:cubicBezTo>
                  <a:pt x="852173" y="-9283"/>
                  <a:pt x="1012704" y="14591"/>
                  <a:pt x="1229602" y="0"/>
                </a:cubicBezTo>
                <a:cubicBezTo>
                  <a:pt x="1446500" y="-14591"/>
                  <a:pt x="1561784" y="57423"/>
                  <a:pt x="1786000" y="0"/>
                </a:cubicBezTo>
                <a:cubicBezTo>
                  <a:pt x="2010216" y="-57423"/>
                  <a:pt x="2081110" y="19514"/>
                  <a:pt x="2364654" y="0"/>
                </a:cubicBezTo>
                <a:cubicBezTo>
                  <a:pt x="2436434" y="4462"/>
                  <a:pt x="2504237" y="58303"/>
                  <a:pt x="2503715" y="139061"/>
                </a:cubicBezTo>
                <a:cubicBezTo>
                  <a:pt x="2507721" y="370747"/>
                  <a:pt x="2457572" y="497792"/>
                  <a:pt x="2503715" y="695289"/>
                </a:cubicBezTo>
                <a:cubicBezTo>
                  <a:pt x="2505887" y="771280"/>
                  <a:pt x="2450437" y="836626"/>
                  <a:pt x="2364654" y="834350"/>
                </a:cubicBezTo>
                <a:cubicBezTo>
                  <a:pt x="2209929" y="854857"/>
                  <a:pt x="2077790" y="824623"/>
                  <a:pt x="1852768" y="834350"/>
                </a:cubicBezTo>
                <a:cubicBezTo>
                  <a:pt x="1627746" y="844077"/>
                  <a:pt x="1466860" y="811579"/>
                  <a:pt x="1274113" y="834350"/>
                </a:cubicBezTo>
                <a:cubicBezTo>
                  <a:pt x="1081366" y="857121"/>
                  <a:pt x="909314" y="808065"/>
                  <a:pt x="673203" y="834350"/>
                </a:cubicBezTo>
                <a:cubicBezTo>
                  <a:pt x="437092" y="860635"/>
                  <a:pt x="301173" y="779301"/>
                  <a:pt x="139061" y="834350"/>
                </a:cubicBezTo>
                <a:cubicBezTo>
                  <a:pt x="59445" y="830089"/>
                  <a:pt x="-1198" y="767807"/>
                  <a:pt x="0" y="695289"/>
                </a:cubicBezTo>
                <a:cubicBezTo>
                  <a:pt x="-59579" y="480315"/>
                  <a:pt x="30894" y="266502"/>
                  <a:pt x="0" y="139061"/>
                </a:cubicBezTo>
                <a:close/>
              </a:path>
            </a:pathLst>
          </a:custGeom>
          <a:solidFill>
            <a:srgbClr val="7030A0"/>
          </a:solidFill>
          <a:ln>
            <a:solidFill>
              <a:schemeClr val="tx1"/>
            </a:solidFill>
            <a:prstDash val="sysDot"/>
            <a:extLst>
              <a:ext uri="{C807C97D-BFC1-408E-A445-0C87EB9F89A2}">
                <ask:lineSketchStyleProps xmlns:ask="http://schemas.microsoft.com/office/drawing/2018/sketchyshapes" sd="1936683928">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情報業務群</a:t>
            </a:r>
            <a:endParaRPr kumimoji="1"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bg1"/>
                </a:solidFill>
                <a:latin typeface="BIZ UDPゴシック" panose="020B0400000000000000" pitchFamily="50" charset="-128"/>
                <a:ea typeface="BIZ UDPゴシック" panose="020B0400000000000000" pitchFamily="50" charset="-128"/>
              </a:rPr>
              <a:t>基礎情報支援隊</a:t>
            </a:r>
            <a:endParaRPr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基礎情報第</a:t>
            </a:r>
            <a:r>
              <a:rPr kumimoji="1" lang="en-US" altLang="ja-JP" sz="1600" dirty="0">
                <a:solidFill>
                  <a:schemeClr val="bg1"/>
                </a:solidFill>
                <a:latin typeface="BIZ UDPゴシック" panose="020B0400000000000000" pitchFamily="50" charset="-128"/>
                <a:ea typeface="BIZ UDPゴシック" panose="020B0400000000000000" pitchFamily="50" charset="-128"/>
              </a:rPr>
              <a:t>2</a:t>
            </a:r>
            <a:r>
              <a:rPr kumimoji="1" lang="ja-JP" altLang="en-US" sz="1600" dirty="0">
                <a:solidFill>
                  <a:schemeClr val="bg1"/>
                </a:solidFill>
                <a:latin typeface="BIZ UDPゴシック" panose="020B0400000000000000" pitchFamily="50" charset="-128"/>
                <a:ea typeface="BIZ UDPゴシック" panose="020B0400000000000000" pitchFamily="50" charset="-128"/>
              </a:rPr>
              <a:t>科</a:t>
            </a:r>
          </a:p>
        </p:txBody>
      </p:sp>
      <p:cxnSp>
        <p:nvCxnSpPr>
          <p:cNvPr id="40" name="コネクタ: カギ線 39">
            <a:extLst>
              <a:ext uri="{FF2B5EF4-FFF2-40B4-BE49-F238E27FC236}">
                <a16:creationId xmlns:a16="http://schemas.microsoft.com/office/drawing/2014/main" id="{D474ABD7-D42C-3E02-51FE-61DB41C42B75}"/>
              </a:ext>
            </a:extLst>
          </p:cNvPr>
          <p:cNvCxnSpPr>
            <a:stCxn id="28" idx="2"/>
            <a:endCxn id="6" idx="0"/>
          </p:cNvCxnSpPr>
          <p:nvPr/>
        </p:nvCxnSpPr>
        <p:spPr>
          <a:xfrm rot="5400000">
            <a:off x="3978104" y="-147183"/>
            <a:ext cx="544857" cy="3631973"/>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1FB81583-ED91-F84D-AB8C-E6DB6489F00B}"/>
              </a:ext>
            </a:extLst>
          </p:cNvPr>
          <p:cNvCxnSpPr>
            <a:stCxn id="28" idx="2"/>
            <a:endCxn id="14" idx="0"/>
          </p:cNvCxnSpPr>
          <p:nvPr/>
        </p:nvCxnSpPr>
        <p:spPr>
          <a:xfrm rot="16200000" flipH="1">
            <a:off x="7639560" y="-176667"/>
            <a:ext cx="544856" cy="3690940"/>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D2750B2D-F2E0-3AE6-9528-BC50E07C63CE}"/>
              </a:ext>
            </a:extLst>
          </p:cNvPr>
          <p:cNvSpPr/>
          <p:nvPr/>
        </p:nvSpPr>
        <p:spPr>
          <a:xfrm>
            <a:off x="1683430" y="2636380"/>
            <a:ext cx="1513200" cy="51162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航空総隊</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4" name="四角形: 角を丸くする 23">
            <a:extLst>
              <a:ext uri="{FF2B5EF4-FFF2-40B4-BE49-F238E27FC236}">
                <a16:creationId xmlns:a16="http://schemas.microsoft.com/office/drawing/2014/main" id="{2DF522FE-774C-311F-7E79-34CB31032CD0}"/>
              </a:ext>
            </a:extLst>
          </p:cNvPr>
          <p:cNvSpPr/>
          <p:nvPr/>
        </p:nvSpPr>
        <p:spPr>
          <a:xfrm>
            <a:off x="9006346" y="2656858"/>
            <a:ext cx="1513200" cy="511629"/>
          </a:xfrm>
          <a:prstGeom prst="roundRect">
            <a:avLst/>
          </a:prstGeom>
          <a:solidFill>
            <a:schemeClr val="accent1">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自衛艦隊</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33" name="コネクタ: カギ線 32">
            <a:extLst>
              <a:ext uri="{FF2B5EF4-FFF2-40B4-BE49-F238E27FC236}">
                <a16:creationId xmlns:a16="http://schemas.microsoft.com/office/drawing/2014/main" id="{75A63BC1-D4FF-EA50-04C2-A051F809F3E4}"/>
              </a:ext>
            </a:extLst>
          </p:cNvPr>
          <p:cNvCxnSpPr>
            <a:stCxn id="18" idx="1"/>
            <a:endCxn id="31" idx="1"/>
          </p:cNvCxnSpPr>
          <p:nvPr/>
        </p:nvCxnSpPr>
        <p:spPr>
          <a:xfrm rot="10800000" flipV="1">
            <a:off x="1305606" y="2892195"/>
            <a:ext cx="377825" cy="3012224"/>
          </a:xfrm>
          <a:prstGeom prst="bentConnector3">
            <a:avLst>
              <a:gd name="adj1" fmla="val 2159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C44F84A2-9FC4-80E0-8CE7-E57FD99CCDEF}"/>
              </a:ext>
            </a:extLst>
          </p:cNvPr>
          <p:cNvCxnSpPr>
            <a:stCxn id="24" idx="3"/>
            <a:endCxn id="32" idx="3"/>
          </p:cNvCxnSpPr>
          <p:nvPr/>
        </p:nvCxnSpPr>
        <p:spPr>
          <a:xfrm>
            <a:off x="10519546" y="2912673"/>
            <a:ext cx="473449" cy="3010488"/>
          </a:xfrm>
          <a:prstGeom prst="bentConnector3">
            <a:avLst>
              <a:gd name="adj1" fmla="val 14828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858DC731-625B-8EEA-E790-867BDDF1011A}"/>
              </a:ext>
            </a:extLst>
          </p:cNvPr>
          <p:cNvSpPr/>
          <p:nvPr/>
        </p:nvSpPr>
        <p:spPr>
          <a:xfrm>
            <a:off x="5309917" y="2700719"/>
            <a:ext cx="1513200" cy="511629"/>
          </a:xfrm>
          <a:prstGeom prst="roundRect">
            <a:avLst/>
          </a:prstGeom>
          <a:solidFill>
            <a:schemeClr val="accent4">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陸上総隊</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45" name="テキスト ボックス 44">
            <a:extLst>
              <a:ext uri="{FF2B5EF4-FFF2-40B4-BE49-F238E27FC236}">
                <a16:creationId xmlns:a16="http://schemas.microsoft.com/office/drawing/2014/main" id="{1950926B-CA36-2701-6FA6-2E20F6C57DFB}"/>
              </a:ext>
            </a:extLst>
          </p:cNvPr>
          <p:cNvSpPr txBox="1"/>
          <p:nvPr/>
        </p:nvSpPr>
        <p:spPr>
          <a:xfrm>
            <a:off x="3146163" y="2765958"/>
            <a:ext cx="1116824"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米軍横田基地</a:t>
            </a:r>
          </a:p>
        </p:txBody>
      </p:sp>
      <p:sp>
        <p:nvSpPr>
          <p:cNvPr id="46" name="テキスト ボックス 45">
            <a:extLst>
              <a:ext uri="{FF2B5EF4-FFF2-40B4-BE49-F238E27FC236}">
                <a16:creationId xmlns:a16="http://schemas.microsoft.com/office/drawing/2014/main" id="{72B502B0-8F3C-5527-DCEA-A8735838FD6A}"/>
              </a:ext>
            </a:extLst>
          </p:cNvPr>
          <p:cNvSpPr txBox="1"/>
          <p:nvPr/>
        </p:nvSpPr>
        <p:spPr>
          <a:xfrm>
            <a:off x="6774386" y="2799115"/>
            <a:ext cx="1260231" cy="276999"/>
          </a:xfrm>
          <a:prstGeom prst="rect">
            <a:avLst/>
          </a:prstGeom>
          <a:noFill/>
        </p:spPr>
        <p:txBody>
          <a:bodyPr wrap="square" rtlCol="0">
            <a:spAutoFit/>
          </a:bodyPr>
          <a:lstStyle/>
          <a:p>
            <a:r>
              <a:rPr lang="ja-JP" altLang="en-US" sz="1200" dirty="0">
                <a:latin typeface="BIZ UDPゴシック" panose="020B0400000000000000" pitchFamily="50" charset="-128"/>
                <a:ea typeface="BIZ UDPゴシック" panose="020B0400000000000000" pitchFamily="50" charset="-128"/>
              </a:rPr>
              <a:t>米軍座間基地</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7" name="テキスト ボックス 46">
            <a:extLst>
              <a:ext uri="{FF2B5EF4-FFF2-40B4-BE49-F238E27FC236}">
                <a16:creationId xmlns:a16="http://schemas.microsoft.com/office/drawing/2014/main" id="{4486D4BB-098B-EBC7-C70C-DA2710ADC002}"/>
              </a:ext>
            </a:extLst>
          </p:cNvPr>
          <p:cNvSpPr txBox="1"/>
          <p:nvPr/>
        </p:nvSpPr>
        <p:spPr>
          <a:xfrm>
            <a:off x="10491471" y="2635166"/>
            <a:ext cx="1260231" cy="276999"/>
          </a:xfrm>
          <a:prstGeom prst="rect">
            <a:avLst/>
          </a:prstGeom>
          <a:noFill/>
        </p:spPr>
        <p:txBody>
          <a:bodyPr wrap="square" rtlCol="0">
            <a:spAutoFit/>
          </a:bodyPr>
          <a:lstStyle/>
          <a:p>
            <a:r>
              <a:rPr lang="ja-JP" altLang="en-US" sz="1200" dirty="0">
                <a:latin typeface="BIZ UDPゴシック" panose="020B0400000000000000" pitchFamily="50" charset="-128"/>
                <a:ea typeface="BIZ UDPゴシック" panose="020B0400000000000000" pitchFamily="50" charset="-128"/>
              </a:rPr>
              <a:t>米軍横須賀基地</a:t>
            </a:r>
            <a:endParaRPr kumimoji="1"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27543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諜報部隊と特殊部隊の一体運用</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6146" name="Picture 2" descr="自衛隊の国民監視差止訴訟を支援するみやぎの会」ブログ : 共同通信が陸上自衛隊の秘密情報部隊「別班」の問題を配信しました">
            <a:extLst>
              <a:ext uri="{FF2B5EF4-FFF2-40B4-BE49-F238E27FC236}">
                <a16:creationId xmlns:a16="http://schemas.microsoft.com/office/drawing/2014/main" id="{E8861FAE-0F84-1CB6-5074-2AD495962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086" y="594776"/>
            <a:ext cx="3377651" cy="5846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組織図">
            <a:extLst>
              <a:ext uri="{FF2B5EF4-FFF2-40B4-BE49-F238E27FC236}">
                <a16:creationId xmlns:a16="http://schemas.microsoft.com/office/drawing/2014/main" id="{D8FBEC92-E42F-2396-6BDE-B37A7A44E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01" y="455503"/>
            <a:ext cx="6524625" cy="61436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FBAF4A3-1FA7-B06B-306D-DD80AE000CB2}"/>
              </a:ext>
            </a:extLst>
          </p:cNvPr>
          <p:cNvSpPr txBox="1"/>
          <p:nvPr/>
        </p:nvSpPr>
        <p:spPr>
          <a:xfrm>
            <a:off x="3014134" y="6336149"/>
            <a:ext cx="1380066" cy="261610"/>
          </a:xfrm>
          <a:prstGeom prst="rect">
            <a:avLst/>
          </a:prstGeom>
          <a:noFill/>
        </p:spPr>
        <p:txBody>
          <a:bodyPr wrap="square" rtlCol="0">
            <a:spAutoFit/>
          </a:bodyPr>
          <a:lstStyle/>
          <a:p>
            <a:r>
              <a:rPr kumimoji="1" lang="ja-JP" altLang="en-US" sz="1100" dirty="0">
                <a:latin typeface="BIZ UDPゴシック" panose="020B0400000000000000" pitchFamily="50" charset="-128"/>
                <a:ea typeface="BIZ UDPゴシック" panose="020B0400000000000000" pitchFamily="50" charset="-128"/>
              </a:rPr>
              <a:t>（出所）防衛省</a:t>
            </a:r>
          </a:p>
        </p:txBody>
      </p:sp>
      <p:sp>
        <p:nvSpPr>
          <p:cNvPr id="6" name="テキスト ボックス 5">
            <a:extLst>
              <a:ext uri="{FF2B5EF4-FFF2-40B4-BE49-F238E27FC236}">
                <a16:creationId xmlns:a16="http://schemas.microsoft.com/office/drawing/2014/main" id="{6585F632-6B56-446B-1E76-719F2C1D6B08}"/>
              </a:ext>
            </a:extLst>
          </p:cNvPr>
          <p:cNvSpPr txBox="1"/>
          <p:nvPr/>
        </p:nvSpPr>
        <p:spPr>
          <a:xfrm>
            <a:off x="9245600" y="6351320"/>
            <a:ext cx="1473200" cy="261610"/>
          </a:xfrm>
          <a:prstGeom prst="rect">
            <a:avLst/>
          </a:prstGeom>
          <a:noFill/>
        </p:spPr>
        <p:txBody>
          <a:bodyPr wrap="square" rtlCol="0">
            <a:spAutoFit/>
          </a:bodyPr>
          <a:lstStyle/>
          <a:p>
            <a:r>
              <a:rPr kumimoji="1" lang="ja-JP" altLang="en-US" sz="1100" dirty="0">
                <a:latin typeface="BIZ UDPゴシック" panose="020B0400000000000000" pitchFamily="50" charset="-128"/>
                <a:ea typeface="BIZ UDPゴシック" panose="020B0400000000000000" pitchFamily="50" charset="-128"/>
              </a:rPr>
              <a:t>（出所）日本経済新聞</a:t>
            </a:r>
          </a:p>
        </p:txBody>
      </p:sp>
    </p:spTree>
    <p:extLst>
      <p:ext uri="{BB962C8B-B14F-4D97-AF65-F5344CB8AC3E}">
        <p14:creationId xmlns:p14="http://schemas.microsoft.com/office/powerpoint/2010/main" val="3258527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grpSp>
        <p:nvGrpSpPr>
          <p:cNvPr id="7" name="グループ化 6">
            <a:extLst>
              <a:ext uri="{FF2B5EF4-FFF2-40B4-BE49-F238E27FC236}">
                <a16:creationId xmlns:a16="http://schemas.microsoft.com/office/drawing/2014/main" id="{7BC8488D-3AC6-43AA-B166-0A319F579BEC}"/>
              </a:ext>
            </a:extLst>
          </p:cNvPr>
          <p:cNvGrpSpPr/>
          <p:nvPr/>
        </p:nvGrpSpPr>
        <p:grpSpPr>
          <a:xfrm>
            <a:off x="3505525" y="1378326"/>
            <a:ext cx="1833854" cy="2623603"/>
            <a:chOff x="3645484" y="2031469"/>
            <a:chExt cx="1833854" cy="2623603"/>
          </a:xfrm>
        </p:grpSpPr>
        <p:pic>
          <p:nvPicPr>
            <p:cNvPr id="1028" name="Picture 4" descr="朴正煕 - Wikipedia">
              <a:extLst>
                <a:ext uri="{FF2B5EF4-FFF2-40B4-BE49-F238E27FC236}">
                  <a16:creationId xmlns:a16="http://schemas.microsoft.com/office/drawing/2014/main" id="{A276419A-522D-424A-BEA5-197F0E870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738" y="2339246"/>
              <a:ext cx="1373349" cy="189217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1206EDC7-CAC7-4FDC-B074-9901E17E4F16}"/>
                </a:ext>
              </a:extLst>
            </p:cNvPr>
            <p:cNvSpPr txBox="1"/>
            <p:nvPr/>
          </p:nvSpPr>
          <p:spPr>
            <a:xfrm>
              <a:off x="4094715"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朴正煕</a:t>
              </a:r>
            </a:p>
          </p:txBody>
        </p:sp>
        <p:sp>
          <p:nvSpPr>
            <p:cNvPr id="35" name="テキスト ボックス 34">
              <a:extLst>
                <a:ext uri="{FF2B5EF4-FFF2-40B4-BE49-F238E27FC236}">
                  <a16:creationId xmlns:a16="http://schemas.microsoft.com/office/drawing/2014/main" id="{329E63DE-F07E-424E-B892-5BDF0E3F01F8}"/>
                </a:ext>
              </a:extLst>
            </p:cNvPr>
            <p:cNvSpPr txBox="1"/>
            <p:nvPr/>
          </p:nvSpPr>
          <p:spPr>
            <a:xfrm>
              <a:off x="3645484" y="4193407"/>
              <a:ext cx="1833854"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満洲国陸軍軍学校卒業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満洲国軍陸軍少尉</a:t>
              </a:r>
            </a:p>
          </p:txBody>
        </p:sp>
      </p:grpSp>
      <p:grpSp>
        <p:nvGrpSpPr>
          <p:cNvPr id="9" name="グループ化 8">
            <a:extLst>
              <a:ext uri="{FF2B5EF4-FFF2-40B4-BE49-F238E27FC236}">
                <a16:creationId xmlns:a16="http://schemas.microsoft.com/office/drawing/2014/main" id="{F23D5D6F-6840-4B62-8420-521ED9417009}"/>
              </a:ext>
            </a:extLst>
          </p:cNvPr>
          <p:cNvGrpSpPr/>
          <p:nvPr/>
        </p:nvGrpSpPr>
        <p:grpSpPr>
          <a:xfrm>
            <a:off x="1650270" y="1378326"/>
            <a:ext cx="2038852" cy="2623603"/>
            <a:chOff x="1836884" y="2031469"/>
            <a:chExt cx="2038852" cy="2623603"/>
          </a:xfrm>
        </p:grpSpPr>
        <p:pic>
          <p:nvPicPr>
            <p:cNvPr id="1026" name="Picture 2" descr="蔣介石 - Wikipedia">
              <a:extLst>
                <a:ext uri="{FF2B5EF4-FFF2-40B4-BE49-F238E27FC236}">
                  <a16:creationId xmlns:a16="http://schemas.microsoft.com/office/drawing/2014/main" id="{684E65B5-9F57-4419-94C0-0DC442728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675" y="2339246"/>
              <a:ext cx="1351550" cy="1892170"/>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9AA44017-5257-4C9E-B12C-F4C7065AD08C}"/>
                </a:ext>
              </a:extLst>
            </p:cNvPr>
            <p:cNvSpPr txBox="1"/>
            <p:nvPr/>
          </p:nvSpPr>
          <p:spPr>
            <a:xfrm>
              <a:off x="2388753"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蒋介石</a:t>
              </a:r>
            </a:p>
          </p:txBody>
        </p:sp>
        <p:sp>
          <p:nvSpPr>
            <p:cNvPr id="36" name="テキスト ボックス 35">
              <a:extLst>
                <a:ext uri="{FF2B5EF4-FFF2-40B4-BE49-F238E27FC236}">
                  <a16:creationId xmlns:a16="http://schemas.microsoft.com/office/drawing/2014/main" id="{D08E6092-E683-433C-A1F0-65496A941434}"/>
                </a:ext>
              </a:extLst>
            </p:cNvPr>
            <p:cNvSpPr txBox="1"/>
            <p:nvPr/>
          </p:nvSpPr>
          <p:spPr>
            <a:xfrm>
              <a:off x="1836884" y="4193407"/>
              <a:ext cx="2038852"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保定陸軍軍学校卒業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日本陸軍・第</a:t>
              </a:r>
              <a:r>
                <a:rPr lang="en-US" altLang="ja-JP" sz="1200" dirty="0">
                  <a:latin typeface="BIZ UDPゴシック" panose="020B0400000000000000" pitchFamily="50" charset="-128"/>
                  <a:ea typeface="BIZ UDPゴシック" panose="020B0400000000000000" pitchFamily="50" charset="-128"/>
                </a:rPr>
                <a:t>13</a:t>
              </a:r>
              <a:r>
                <a:rPr lang="ja-JP" altLang="en-US" sz="1200" dirty="0">
                  <a:latin typeface="BIZ UDPゴシック" panose="020B0400000000000000" pitchFamily="50" charset="-128"/>
                  <a:ea typeface="BIZ UDPゴシック" panose="020B0400000000000000" pitchFamily="50" charset="-128"/>
                </a:rPr>
                <a:t>師団に留学</a:t>
              </a:r>
              <a:endParaRPr lang="en-US" altLang="ja-JP" sz="1200" dirty="0">
                <a:latin typeface="BIZ UDPゴシック" panose="020B0400000000000000" pitchFamily="50" charset="-128"/>
                <a:ea typeface="BIZ UDPゴシック" panose="020B0400000000000000" pitchFamily="50" charset="-128"/>
              </a:endParaRPr>
            </a:p>
          </p:txBody>
        </p:sp>
      </p:grpSp>
      <p:grpSp>
        <p:nvGrpSpPr>
          <p:cNvPr id="4" name="グループ化 3">
            <a:extLst>
              <a:ext uri="{FF2B5EF4-FFF2-40B4-BE49-F238E27FC236}">
                <a16:creationId xmlns:a16="http://schemas.microsoft.com/office/drawing/2014/main" id="{CE348EE1-2668-46E2-B5BD-25693FF3BCEB}"/>
              </a:ext>
            </a:extLst>
          </p:cNvPr>
          <p:cNvGrpSpPr/>
          <p:nvPr/>
        </p:nvGrpSpPr>
        <p:grpSpPr>
          <a:xfrm>
            <a:off x="8653251" y="1390733"/>
            <a:ext cx="1373349" cy="2183496"/>
            <a:chOff x="5569566" y="2031469"/>
            <a:chExt cx="1373349" cy="2183496"/>
          </a:xfrm>
        </p:grpSpPr>
        <p:pic>
          <p:nvPicPr>
            <p:cNvPr id="2054" name="Picture 6" descr="児玉誉士夫の要請で上海で興行会社起業 淡谷のり子ら招聘｜日刊ゲンダイDIGITAL">
              <a:extLst>
                <a:ext uri="{FF2B5EF4-FFF2-40B4-BE49-F238E27FC236}">
                  <a16:creationId xmlns:a16="http://schemas.microsoft.com/office/drawing/2014/main" id="{B3761FF5-B4B9-42E0-8AFE-D16A92156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383" y="2322795"/>
              <a:ext cx="1270908" cy="189217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DA889B2-FEC0-4738-821B-F56386E9BBCA}"/>
                </a:ext>
              </a:extLst>
            </p:cNvPr>
            <p:cNvSpPr txBox="1"/>
            <p:nvPr/>
          </p:nvSpPr>
          <p:spPr>
            <a:xfrm>
              <a:off x="5569566"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児玉誉士夫</a:t>
              </a:r>
            </a:p>
          </p:txBody>
        </p:sp>
      </p:grpSp>
      <p:grpSp>
        <p:nvGrpSpPr>
          <p:cNvPr id="5" name="グループ化 4">
            <a:extLst>
              <a:ext uri="{FF2B5EF4-FFF2-40B4-BE49-F238E27FC236}">
                <a16:creationId xmlns:a16="http://schemas.microsoft.com/office/drawing/2014/main" id="{107CA358-A502-42CD-B7CB-06D155194BBC}"/>
              </a:ext>
            </a:extLst>
          </p:cNvPr>
          <p:cNvGrpSpPr/>
          <p:nvPr/>
        </p:nvGrpSpPr>
        <p:grpSpPr>
          <a:xfrm>
            <a:off x="7115033" y="1374282"/>
            <a:ext cx="1461176" cy="2199947"/>
            <a:chOff x="7202620" y="2031469"/>
            <a:chExt cx="1461176" cy="2199947"/>
          </a:xfrm>
        </p:grpSpPr>
        <p:pic>
          <p:nvPicPr>
            <p:cNvPr id="2050" name="Picture 2" descr="笹川良一 - Wikipedia">
              <a:extLst>
                <a:ext uri="{FF2B5EF4-FFF2-40B4-BE49-F238E27FC236}">
                  <a16:creationId xmlns:a16="http://schemas.microsoft.com/office/drawing/2014/main" id="{4CAECD1C-473F-4E26-BE7D-DF78915E1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620" y="2339246"/>
              <a:ext cx="1461176" cy="189217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778441EE-286B-4F9D-9658-2D53BE3B374F}"/>
                </a:ext>
              </a:extLst>
            </p:cNvPr>
            <p:cNvSpPr txBox="1"/>
            <p:nvPr/>
          </p:nvSpPr>
          <p:spPr>
            <a:xfrm>
              <a:off x="7267224"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笹川良一</a:t>
              </a:r>
            </a:p>
          </p:txBody>
        </p:sp>
      </p:grpSp>
      <p:grpSp>
        <p:nvGrpSpPr>
          <p:cNvPr id="6" name="グループ化 5">
            <a:extLst>
              <a:ext uri="{FF2B5EF4-FFF2-40B4-BE49-F238E27FC236}">
                <a16:creationId xmlns:a16="http://schemas.microsoft.com/office/drawing/2014/main" id="{EFE6FA30-E252-4AF3-A766-9B05724F1FD1}"/>
              </a:ext>
            </a:extLst>
          </p:cNvPr>
          <p:cNvGrpSpPr/>
          <p:nvPr/>
        </p:nvGrpSpPr>
        <p:grpSpPr>
          <a:xfrm>
            <a:off x="5339379" y="1387262"/>
            <a:ext cx="1573438" cy="2186967"/>
            <a:chOff x="8923501" y="2040405"/>
            <a:chExt cx="1573438" cy="2186967"/>
          </a:xfrm>
        </p:grpSpPr>
        <p:pic>
          <p:nvPicPr>
            <p:cNvPr id="2056" name="Picture 8" descr="統一教会創始者・文鮮明師が聖和 | 世界平和統一家庭連合 NEWS ARCHIVES 世界平和統一家庭連合 NEWS ARCHIVES">
              <a:extLst>
                <a:ext uri="{FF2B5EF4-FFF2-40B4-BE49-F238E27FC236}">
                  <a16:creationId xmlns:a16="http://schemas.microsoft.com/office/drawing/2014/main" id="{16EBA7AC-3F32-4419-A104-B7F91212D1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501" y="2339246"/>
              <a:ext cx="1573438" cy="18881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8115FBD8-DD06-49C1-967A-996559CBE4BB}"/>
                </a:ext>
              </a:extLst>
            </p:cNvPr>
            <p:cNvSpPr txBox="1"/>
            <p:nvPr/>
          </p:nvSpPr>
          <p:spPr>
            <a:xfrm>
              <a:off x="9023545" y="2040405"/>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文鮮明</a:t>
              </a:r>
            </a:p>
          </p:txBody>
        </p:sp>
      </p:grpSp>
      <p:sp>
        <p:nvSpPr>
          <p:cNvPr id="23" name="テキスト ボックス 22">
            <a:extLst>
              <a:ext uri="{FF2B5EF4-FFF2-40B4-BE49-F238E27FC236}">
                <a16:creationId xmlns:a16="http://schemas.microsoft.com/office/drawing/2014/main" id="{436F0246-4381-42B7-A814-9358816031FA}"/>
              </a:ext>
            </a:extLst>
          </p:cNvPr>
          <p:cNvSpPr txBox="1"/>
          <p:nvPr/>
        </p:nvSpPr>
        <p:spPr>
          <a:xfrm>
            <a:off x="5339238" y="3548403"/>
            <a:ext cx="158091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世界基督教</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統一神霊協会</a:t>
            </a:r>
            <a:endParaRPr lang="en-US" altLang="ja-JP" sz="1200"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2B212CED-FC03-43C3-8627-579C8439044F}"/>
              </a:ext>
            </a:extLst>
          </p:cNvPr>
          <p:cNvSpPr txBox="1"/>
          <p:nvPr/>
        </p:nvSpPr>
        <p:spPr>
          <a:xfrm>
            <a:off x="7122370" y="3530933"/>
            <a:ext cx="146117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国粋大衆党総裁</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極東裁判＠</a:t>
            </a:r>
            <a:r>
              <a:rPr lang="en-US" altLang="ja-JP" sz="1200" dirty="0">
                <a:latin typeface="BIZ UDPゴシック" panose="020B0400000000000000" pitchFamily="50" charset="-128"/>
                <a:ea typeface="BIZ UDPゴシック" panose="020B0400000000000000" pitchFamily="50" charset="-128"/>
              </a:rPr>
              <a:t>A</a:t>
            </a:r>
            <a:r>
              <a:rPr lang="ja-JP" altLang="en-US" sz="1200" dirty="0">
                <a:latin typeface="BIZ UDPゴシック" panose="020B0400000000000000" pitchFamily="50" charset="-128"/>
                <a:ea typeface="BIZ UDPゴシック" panose="020B0400000000000000" pitchFamily="50" charset="-128"/>
              </a:rPr>
              <a:t>級</a:t>
            </a:r>
            <a:endParaRPr lang="en-US" altLang="ja-JP" sz="12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47D8F7F9-3461-4A75-B5D5-FD92FB2BFAD8}"/>
              </a:ext>
            </a:extLst>
          </p:cNvPr>
          <p:cNvSpPr txBox="1"/>
          <p:nvPr/>
        </p:nvSpPr>
        <p:spPr>
          <a:xfrm>
            <a:off x="8624642" y="3546236"/>
            <a:ext cx="1573438"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海軍児玉機関＠上海</a:t>
            </a:r>
            <a:endParaRPr lang="en-US" altLang="ja-JP" sz="1200" dirty="0">
              <a:latin typeface="BIZ UDPゴシック" panose="020B0400000000000000" pitchFamily="50" charset="-128"/>
              <a:ea typeface="BIZ UDPゴシック" panose="020B0400000000000000" pitchFamily="50" charset="-128"/>
            </a:endParaRPr>
          </a:p>
        </p:txBody>
      </p:sp>
      <p:pic>
        <p:nvPicPr>
          <p:cNvPr id="2058" name="Picture 10" descr="岸信介の孫の安倍さん、それがどうした？ – with ENERGY（ウィズエネ）">
            <a:extLst>
              <a:ext uri="{FF2B5EF4-FFF2-40B4-BE49-F238E27FC236}">
                <a16:creationId xmlns:a16="http://schemas.microsoft.com/office/drawing/2014/main" id="{103E2E09-6A36-4D1F-A04C-CDC90F685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3625" y="4527717"/>
            <a:ext cx="1262074" cy="1843479"/>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D590033-6123-462B-B878-5F0C06ED98CD}"/>
              </a:ext>
            </a:extLst>
          </p:cNvPr>
          <p:cNvSpPr/>
          <p:nvPr/>
        </p:nvSpPr>
        <p:spPr>
          <a:xfrm>
            <a:off x="3610947" y="1387262"/>
            <a:ext cx="6586992" cy="2614667"/>
          </a:xfrm>
          <a:prstGeom prst="roundRect">
            <a:avLst>
              <a:gd name="adj" fmla="val 7576"/>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F75081C-9606-4D25-8B72-62C58A7C9A25}"/>
              </a:ext>
            </a:extLst>
          </p:cNvPr>
          <p:cNvSpPr txBox="1"/>
          <p:nvPr/>
        </p:nvSpPr>
        <p:spPr>
          <a:xfrm>
            <a:off x="6022689" y="1092332"/>
            <a:ext cx="126207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勝共連合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0" name="四角形: 角を丸くする 29">
            <a:extLst>
              <a:ext uri="{FF2B5EF4-FFF2-40B4-BE49-F238E27FC236}">
                <a16:creationId xmlns:a16="http://schemas.microsoft.com/office/drawing/2014/main" id="{C86578AC-48FA-44CD-A07A-6BC96DDA48C7}"/>
              </a:ext>
            </a:extLst>
          </p:cNvPr>
          <p:cNvSpPr/>
          <p:nvPr/>
        </p:nvSpPr>
        <p:spPr>
          <a:xfrm>
            <a:off x="1650269" y="1076399"/>
            <a:ext cx="8697379" cy="3019740"/>
          </a:xfrm>
          <a:prstGeom prst="roundRect">
            <a:avLst>
              <a:gd name="adj" fmla="val 7576"/>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52B87B10-CB7A-49AE-AE68-77A3A6B50A95}"/>
              </a:ext>
            </a:extLst>
          </p:cNvPr>
          <p:cNvSpPr txBox="1"/>
          <p:nvPr/>
        </p:nvSpPr>
        <p:spPr>
          <a:xfrm>
            <a:off x="2631230" y="755583"/>
            <a:ext cx="694155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世界反共連合＠</a:t>
            </a:r>
            <a:r>
              <a:rPr lang="en-US" altLang="ja-JP" sz="1600" dirty="0">
                <a:latin typeface="BIZ UDPゴシック" panose="020B0400000000000000" pitchFamily="50" charset="-128"/>
                <a:ea typeface="BIZ UDPゴシック" panose="020B0400000000000000" pitchFamily="50" charset="-128"/>
              </a:rPr>
              <a:t>1966</a:t>
            </a:r>
            <a:r>
              <a:rPr lang="ja-JP" altLang="en-US" sz="1600" dirty="0">
                <a:latin typeface="BIZ UDPゴシック" panose="020B0400000000000000" pitchFamily="50" charset="-128"/>
                <a:ea typeface="BIZ UDPゴシック" panose="020B0400000000000000" pitchFamily="50" charset="-128"/>
              </a:rPr>
              <a:t>年韓国にて創設／アジア反共連合（</a:t>
            </a:r>
            <a:r>
              <a:rPr lang="en-US" altLang="ja-JP" sz="1600" dirty="0">
                <a:latin typeface="BIZ UDPゴシック" panose="020B0400000000000000" pitchFamily="50" charset="-128"/>
                <a:ea typeface="BIZ UDPゴシック" panose="020B0400000000000000" pitchFamily="50" charset="-128"/>
              </a:rPr>
              <a:t>APACL</a:t>
            </a:r>
            <a:r>
              <a:rPr lang="ja-JP" altLang="en-US" sz="1600" dirty="0">
                <a:latin typeface="BIZ UDPゴシック" panose="020B0400000000000000" pitchFamily="50" charset="-128"/>
                <a:ea typeface="BIZ UDPゴシック" panose="020B0400000000000000" pitchFamily="50" charset="-128"/>
              </a:rPr>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2" name="テキスト ボックス 31">
            <a:extLst>
              <a:ext uri="{FF2B5EF4-FFF2-40B4-BE49-F238E27FC236}">
                <a16:creationId xmlns:a16="http://schemas.microsoft.com/office/drawing/2014/main" id="{FDDA5122-49D9-4841-AECC-2072713BBE68}"/>
              </a:ext>
            </a:extLst>
          </p:cNvPr>
          <p:cNvSpPr txBox="1"/>
          <p:nvPr/>
        </p:nvSpPr>
        <p:spPr>
          <a:xfrm>
            <a:off x="1886475" y="5524764"/>
            <a:ext cx="2219932" cy="830997"/>
          </a:xfrm>
          <a:prstGeom prst="rect">
            <a:avLst/>
          </a:prstGeom>
          <a:noFill/>
          <a:ln>
            <a:solidFill>
              <a:schemeClr val="tx1"/>
            </a:solidFill>
          </a:ln>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レイ・クライン</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a:t>
            </a:r>
            <a:r>
              <a:rPr kumimoji="1" lang="en-US" altLang="ja-JP" sz="1200" dirty="0">
                <a:latin typeface="BIZ UDPゴシック" panose="020B0400000000000000" pitchFamily="50" charset="-128"/>
                <a:ea typeface="BIZ UDPゴシック" panose="020B0400000000000000" pitchFamily="50" charset="-128"/>
              </a:rPr>
              <a:t>CIA</a:t>
            </a:r>
            <a:r>
              <a:rPr kumimoji="1" lang="ja-JP" altLang="en-US" sz="1200" dirty="0">
                <a:latin typeface="BIZ UDPゴシック" panose="020B0400000000000000" pitchFamily="50" charset="-128"/>
                <a:ea typeface="BIZ UDPゴシック" panose="020B0400000000000000" pitchFamily="50" charset="-128"/>
              </a:rPr>
              <a:t>副長官）</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ジョン・シングローブ陸軍少将</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（不正規戦、暗殺、破壊）</a:t>
            </a:r>
          </a:p>
        </p:txBody>
      </p:sp>
      <p:sp>
        <p:nvSpPr>
          <p:cNvPr id="16" name="四角形: 角を丸くする 15">
            <a:extLst>
              <a:ext uri="{FF2B5EF4-FFF2-40B4-BE49-F238E27FC236}">
                <a16:creationId xmlns:a16="http://schemas.microsoft.com/office/drawing/2014/main" id="{5D38276D-962B-4836-B03E-4065636C25A4}"/>
              </a:ext>
            </a:extLst>
          </p:cNvPr>
          <p:cNvSpPr/>
          <p:nvPr/>
        </p:nvSpPr>
        <p:spPr>
          <a:xfrm>
            <a:off x="236463" y="595982"/>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南米・欧州</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中東・アジア</a:t>
            </a:r>
          </a:p>
        </p:txBody>
      </p:sp>
      <p:sp>
        <p:nvSpPr>
          <p:cNvPr id="22" name="テキスト ボックス 21">
            <a:extLst>
              <a:ext uri="{FF2B5EF4-FFF2-40B4-BE49-F238E27FC236}">
                <a16:creationId xmlns:a16="http://schemas.microsoft.com/office/drawing/2014/main" id="{D15CDEB5-851E-4D9A-AE26-A2E449263EAF}"/>
              </a:ext>
            </a:extLst>
          </p:cNvPr>
          <p:cNvSpPr txBox="1"/>
          <p:nvPr/>
        </p:nvSpPr>
        <p:spPr>
          <a:xfrm>
            <a:off x="7179521" y="4255646"/>
            <a:ext cx="877300" cy="369332"/>
          </a:xfrm>
          <a:prstGeom prst="rect">
            <a:avLst/>
          </a:prstGeom>
          <a:noFill/>
        </p:spPr>
        <p:txBody>
          <a:bodyPr vert="horz" wrap="square" rtlCol="0">
            <a:spAutoFit/>
          </a:bodyPr>
          <a:lstStyle/>
          <a:p>
            <a:pPr algn="ctr"/>
            <a:r>
              <a:rPr lang="ja-JP" altLang="en-US" sz="900" dirty="0">
                <a:latin typeface="BIZ UDPゴシック" panose="020B0400000000000000" pitchFamily="50" charset="-128"/>
                <a:ea typeface="BIZ UDPゴシック" panose="020B0400000000000000" pitchFamily="50" charset="-128"/>
              </a:rPr>
              <a:t>巣鴨プリズン同室</a:t>
            </a:r>
            <a:endParaRPr kumimoji="1" lang="ja-JP" altLang="en-US" sz="900" dirty="0">
              <a:latin typeface="BIZ UDPゴシック" panose="020B0400000000000000" pitchFamily="50" charset="-128"/>
              <a:ea typeface="BIZ UDPゴシック" panose="020B0400000000000000" pitchFamily="50" charset="-128"/>
            </a:endParaRPr>
          </a:p>
        </p:txBody>
      </p:sp>
      <p:pic>
        <p:nvPicPr>
          <p:cNvPr id="2060" name="Picture 12" descr="ステパーン・バンデーラ - Wikipedia">
            <a:extLst>
              <a:ext uri="{FF2B5EF4-FFF2-40B4-BE49-F238E27FC236}">
                <a16:creationId xmlns:a16="http://schemas.microsoft.com/office/drawing/2014/main" id="{3F5CB79E-52DE-4518-9651-5E808EBBD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669" y="5021538"/>
            <a:ext cx="981620" cy="1327476"/>
          </a:xfrm>
          <a:prstGeom prst="rect">
            <a:avLst/>
          </a:prstGeom>
          <a:noFill/>
          <a:extLst>
            <a:ext uri="{909E8E84-426E-40DD-AFC4-6F175D3DCCD1}">
              <a14:hiddenFill xmlns:a14="http://schemas.microsoft.com/office/drawing/2010/main">
                <a:solidFill>
                  <a:srgbClr val="FFFFFF"/>
                </a:solidFill>
              </a14:hiddenFill>
            </a:ext>
          </a:extLst>
        </p:spPr>
      </p:pic>
      <p:sp>
        <p:nvSpPr>
          <p:cNvPr id="42" name="四角形: 角を丸くする 41">
            <a:extLst>
              <a:ext uri="{FF2B5EF4-FFF2-40B4-BE49-F238E27FC236}">
                <a16:creationId xmlns:a16="http://schemas.microsoft.com/office/drawing/2014/main" id="{CA6DD68F-8067-4316-800F-448C6BCC4104}"/>
              </a:ext>
            </a:extLst>
          </p:cNvPr>
          <p:cNvSpPr/>
          <p:nvPr/>
        </p:nvSpPr>
        <p:spPr>
          <a:xfrm>
            <a:off x="228937" y="2602041"/>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ネオナス</a:t>
            </a:r>
            <a:endParaRPr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民族主義</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EBD6FC2D-EE33-4624-AA94-EB34F3710BC7}"/>
              </a:ext>
            </a:extLst>
          </p:cNvPr>
          <p:cNvSpPr txBox="1"/>
          <p:nvPr/>
        </p:nvSpPr>
        <p:spPr>
          <a:xfrm>
            <a:off x="4422452" y="5122110"/>
            <a:ext cx="2086257" cy="461665"/>
          </a:xfrm>
          <a:prstGeom prst="rect">
            <a:avLst/>
          </a:prstGeom>
          <a:solidFill>
            <a:schemeClr val="accent4">
              <a:lumMod val="60000"/>
              <a:lumOff val="40000"/>
            </a:schemeClr>
          </a:solid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アメリカ社会統一協会連合</a:t>
            </a:r>
            <a:endParaRPr lang="en-US" altLang="ja-JP" sz="1200" dirty="0">
              <a:latin typeface="BIZ UDPゴシック" panose="020B0400000000000000" pitchFamily="50" charset="-128"/>
              <a:ea typeface="BIZ UDPゴシック" panose="020B0400000000000000" pitchFamily="50" charset="-128"/>
            </a:endParaRPr>
          </a:p>
          <a:p>
            <a:pPr algn="ctr"/>
            <a:r>
              <a:rPr lang="en-US" altLang="ja-JP" sz="1200" dirty="0">
                <a:latin typeface="BIZ UDPゴシック" panose="020B0400000000000000" pitchFamily="50" charset="-128"/>
                <a:ea typeface="BIZ UDPゴシック" panose="020B0400000000000000" pitchFamily="50" charset="-128"/>
              </a:rPr>
              <a:t>CAUSA</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2062" name="Picture 14" descr="CIAの秘密戦争――変貌する巨大情報機関 (ハヤカワ・ノンフィクション文庫) | マーク マゼッティ, Mark Mazzetti, 小谷 賢, 池田  美紀 |本 | 通販 | Amazon">
            <a:extLst>
              <a:ext uri="{FF2B5EF4-FFF2-40B4-BE49-F238E27FC236}">
                <a16:creationId xmlns:a16="http://schemas.microsoft.com/office/drawing/2014/main" id="{CE402B95-F037-4AE8-BF26-4EA392ED02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958" y="1055305"/>
            <a:ext cx="989401" cy="1446434"/>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C0ED8E92-47EA-4389-B2A0-83E4C50FFC7C}"/>
              </a:ext>
            </a:extLst>
          </p:cNvPr>
          <p:cNvSpPr txBox="1"/>
          <p:nvPr/>
        </p:nvSpPr>
        <p:spPr>
          <a:xfrm>
            <a:off x="53743" y="6319712"/>
            <a:ext cx="1491510" cy="253916"/>
          </a:xfrm>
          <a:prstGeom prst="rect">
            <a:avLst/>
          </a:prstGeom>
          <a:noFill/>
        </p:spPr>
        <p:txBody>
          <a:bodyPr wrap="square" rtlCol="0">
            <a:spAutoFit/>
          </a:bodyPr>
          <a:lstStyle/>
          <a:p>
            <a:r>
              <a:rPr lang="ja-JP" altLang="en-US" sz="1050" dirty="0">
                <a:latin typeface="BIZ UDPゴシック" panose="020B0400000000000000" pitchFamily="50" charset="-128"/>
                <a:ea typeface="BIZ UDPゴシック" panose="020B0400000000000000" pitchFamily="50" charset="-128"/>
              </a:rPr>
              <a:t>ステファン・バンデラ</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27" name="矢印: 右 26">
            <a:extLst>
              <a:ext uri="{FF2B5EF4-FFF2-40B4-BE49-F238E27FC236}">
                <a16:creationId xmlns:a16="http://schemas.microsoft.com/office/drawing/2014/main" id="{D45DEF7B-E537-442D-8F4A-101809985F3C}"/>
              </a:ext>
            </a:extLst>
          </p:cNvPr>
          <p:cNvSpPr/>
          <p:nvPr/>
        </p:nvSpPr>
        <p:spPr>
          <a:xfrm rot="5400000">
            <a:off x="4905754" y="4164026"/>
            <a:ext cx="866967" cy="528127"/>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881A6DE8-1CD9-4B67-A9E8-A18904124499}"/>
              </a:ext>
            </a:extLst>
          </p:cNvPr>
          <p:cNvSpPr txBox="1"/>
          <p:nvPr/>
        </p:nvSpPr>
        <p:spPr>
          <a:xfrm>
            <a:off x="4348339" y="4845111"/>
            <a:ext cx="2086257"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アメリカ政界への浸透</a:t>
            </a:r>
          </a:p>
        </p:txBody>
      </p:sp>
      <p:pic>
        <p:nvPicPr>
          <p:cNvPr id="2064" name="Picture 16" descr="オットー・スコルツェニー - Wikipedia">
            <a:extLst>
              <a:ext uri="{FF2B5EF4-FFF2-40B4-BE49-F238E27FC236}">
                <a16:creationId xmlns:a16="http://schemas.microsoft.com/office/drawing/2014/main" id="{C8A0EAC3-2D25-4D20-B614-34C674009E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669" y="3062802"/>
            <a:ext cx="981620" cy="1374268"/>
          </a:xfrm>
          <a:prstGeom prst="rect">
            <a:avLst/>
          </a:prstGeom>
          <a:noFill/>
          <a:extLst>
            <a:ext uri="{909E8E84-426E-40DD-AFC4-6F175D3DCCD1}">
              <a14:hiddenFill xmlns:a14="http://schemas.microsoft.com/office/drawing/2010/main">
                <a:solidFill>
                  <a:srgbClr val="FFFFFF"/>
                </a:solidFill>
              </a14:hiddenFill>
            </a:ext>
          </a:extLst>
        </p:spPr>
      </p:pic>
      <p:sp>
        <p:nvSpPr>
          <p:cNvPr id="62" name="四角形: 角を丸くする 61">
            <a:extLst>
              <a:ext uri="{FF2B5EF4-FFF2-40B4-BE49-F238E27FC236}">
                <a16:creationId xmlns:a16="http://schemas.microsoft.com/office/drawing/2014/main" id="{9BC4076F-2EF2-42A0-BC1B-F959C0DBA635}"/>
              </a:ext>
            </a:extLst>
          </p:cNvPr>
          <p:cNvSpPr/>
          <p:nvPr/>
        </p:nvSpPr>
        <p:spPr>
          <a:xfrm>
            <a:off x="246625" y="4560977"/>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反共組織</a:t>
            </a:r>
            <a:endParaRPr kumimoji="1" lang="ja-JP" altLang="en-US" sz="1200" dirty="0">
              <a:solidFill>
                <a:schemeClr val="tx1"/>
              </a:solidFill>
              <a:latin typeface="BIZ UDPゴシック" panose="020B0400000000000000" pitchFamily="50" charset="-128"/>
              <a:ea typeface="BIZ UDPゴシック" panose="020B0400000000000000" pitchFamily="50" charset="-128"/>
            </a:endParaRPr>
          </a:p>
        </p:txBody>
      </p:sp>
      <p:cxnSp>
        <p:nvCxnSpPr>
          <p:cNvPr id="53" name="コネクタ: カギ線 52">
            <a:extLst>
              <a:ext uri="{FF2B5EF4-FFF2-40B4-BE49-F238E27FC236}">
                <a16:creationId xmlns:a16="http://schemas.microsoft.com/office/drawing/2014/main" id="{9612A7A8-3E57-433F-BEF2-E79080914022}"/>
              </a:ext>
            </a:extLst>
          </p:cNvPr>
          <p:cNvCxnSpPr>
            <a:stCxn id="16" idx="3"/>
          </p:cNvCxnSpPr>
          <p:nvPr/>
        </p:nvCxnSpPr>
        <p:spPr>
          <a:xfrm>
            <a:off x="1323548" y="791737"/>
            <a:ext cx="326721" cy="198757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6FD9388-A2D8-40C1-9B03-F1FD77197EE2}"/>
              </a:ext>
            </a:extLst>
          </p:cNvPr>
          <p:cNvCxnSpPr>
            <a:cxnSpLocks/>
            <a:stCxn id="62" idx="3"/>
          </p:cNvCxnSpPr>
          <p:nvPr/>
        </p:nvCxnSpPr>
        <p:spPr>
          <a:xfrm flipV="1">
            <a:off x="1333710" y="2779309"/>
            <a:ext cx="316559" cy="19774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E194CD1-17C1-4140-B839-A19B262A8653}"/>
              </a:ext>
            </a:extLst>
          </p:cNvPr>
          <p:cNvCxnSpPr>
            <a:cxnSpLocks/>
          </p:cNvCxnSpPr>
          <p:nvPr/>
        </p:nvCxnSpPr>
        <p:spPr>
          <a:xfrm>
            <a:off x="1316022" y="2788465"/>
            <a:ext cx="180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0" name="コネクタ: カギ線 1029">
            <a:extLst>
              <a:ext uri="{FF2B5EF4-FFF2-40B4-BE49-F238E27FC236}">
                <a16:creationId xmlns:a16="http://schemas.microsoft.com/office/drawing/2014/main" id="{06D5E6AA-5C94-4633-BEB9-5BF2CBE95A6F}"/>
              </a:ext>
            </a:extLst>
          </p:cNvPr>
          <p:cNvCxnSpPr>
            <a:endCxn id="2058" idx="3"/>
          </p:cNvCxnSpPr>
          <p:nvPr/>
        </p:nvCxnSpPr>
        <p:spPr>
          <a:xfrm rot="5400000">
            <a:off x="8779322" y="4515612"/>
            <a:ext cx="1670222" cy="1974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 name="コネクタ: カギ線 1031">
            <a:extLst>
              <a:ext uri="{FF2B5EF4-FFF2-40B4-BE49-F238E27FC236}">
                <a16:creationId xmlns:a16="http://schemas.microsoft.com/office/drawing/2014/main" id="{F32B8E08-735B-4FF8-A090-AF81E7B666A0}"/>
              </a:ext>
            </a:extLst>
          </p:cNvPr>
          <p:cNvCxnSpPr>
            <a:cxnSpLocks/>
          </p:cNvCxnSpPr>
          <p:nvPr/>
        </p:nvCxnSpPr>
        <p:spPr>
          <a:xfrm>
            <a:off x="6711311" y="3607746"/>
            <a:ext cx="1501004" cy="1253827"/>
          </a:xfrm>
          <a:prstGeom prst="bentConnector3">
            <a:avLst>
              <a:gd name="adj1" fmla="val 27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F64DC424-1E5D-4808-98E1-CE9DA9E85FC1}"/>
              </a:ext>
            </a:extLst>
          </p:cNvPr>
          <p:cNvSpPr txBox="1"/>
          <p:nvPr/>
        </p:nvSpPr>
        <p:spPr>
          <a:xfrm>
            <a:off x="4389649" y="5607867"/>
            <a:ext cx="2086257" cy="830997"/>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全米大陸安全保障協議会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自由防衛協議会</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アメリカ安全保障協議会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ウェスタンゴール</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036" name="四角形: 角を丸くする 1035">
            <a:extLst>
              <a:ext uri="{FF2B5EF4-FFF2-40B4-BE49-F238E27FC236}">
                <a16:creationId xmlns:a16="http://schemas.microsoft.com/office/drawing/2014/main" id="{F76E52E3-7A89-4E54-848D-79C890DFD5CB}"/>
              </a:ext>
            </a:extLst>
          </p:cNvPr>
          <p:cNvSpPr/>
          <p:nvPr/>
        </p:nvSpPr>
        <p:spPr>
          <a:xfrm>
            <a:off x="86202" y="482289"/>
            <a:ext cx="1491510" cy="6091340"/>
          </a:xfrm>
          <a:prstGeom prst="roundRect">
            <a:avLst>
              <a:gd name="adj" fmla="val 728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矢印: 左 1036">
            <a:extLst>
              <a:ext uri="{FF2B5EF4-FFF2-40B4-BE49-F238E27FC236}">
                <a16:creationId xmlns:a16="http://schemas.microsoft.com/office/drawing/2014/main" id="{CE41609B-6F7D-470F-B441-10E41A117539}"/>
              </a:ext>
            </a:extLst>
          </p:cNvPr>
          <p:cNvSpPr/>
          <p:nvPr/>
        </p:nvSpPr>
        <p:spPr>
          <a:xfrm>
            <a:off x="1577712" y="5781601"/>
            <a:ext cx="284751" cy="2769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79AC4E40-C006-4B29-90FB-34BB1408E17D}"/>
              </a:ext>
            </a:extLst>
          </p:cNvPr>
          <p:cNvSpPr txBox="1"/>
          <p:nvPr/>
        </p:nvSpPr>
        <p:spPr>
          <a:xfrm>
            <a:off x="3096155" y="4763279"/>
            <a:ext cx="1019610"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韓国</a:t>
            </a:r>
            <a:r>
              <a:rPr kumimoji="1" lang="en-US" altLang="ja-JP" sz="1400" dirty="0">
                <a:latin typeface="BIZ UDPゴシック" panose="020B0400000000000000" pitchFamily="50" charset="-128"/>
                <a:ea typeface="BIZ UDPゴシック" panose="020B0400000000000000" pitchFamily="50" charset="-128"/>
              </a:rPr>
              <a:t>CIA</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89" name="テキスト ボックス 88">
            <a:extLst>
              <a:ext uri="{FF2B5EF4-FFF2-40B4-BE49-F238E27FC236}">
                <a16:creationId xmlns:a16="http://schemas.microsoft.com/office/drawing/2014/main" id="{0880BCE3-4733-41E7-AD47-6396B552743A}"/>
              </a:ext>
            </a:extLst>
          </p:cNvPr>
          <p:cNvSpPr txBox="1"/>
          <p:nvPr/>
        </p:nvSpPr>
        <p:spPr>
          <a:xfrm>
            <a:off x="2025711" y="4604245"/>
            <a:ext cx="987852"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軍統系</a:t>
            </a:r>
            <a:endParaRPr lang="en-US" altLang="ja-JP" sz="1400" dirty="0">
              <a:latin typeface="BIZ UDPゴシック" panose="020B0400000000000000" pitchFamily="50" charset="-128"/>
              <a:ea typeface="BIZ UDPゴシック" panose="020B0400000000000000" pitchFamily="50" charset="-128"/>
            </a:endParaRPr>
          </a:p>
          <a:p>
            <a:pPr algn="ctr"/>
            <a:r>
              <a:rPr kumimoji="1" lang="en-US" altLang="ja-JP" sz="1400" dirty="0">
                <a:latin typeface="BIZ UDPゴシック" panose="020B0400000000000000" pitchFamily="50" charset="-128"/>
                <a:ea typeface="BIZ UDPゴシック" panose="020B0400000000000000" pitchFamily="50" charset="-128"/>
              </a:rPr>
              <a:t>CC</a:t>
            </a:r>
            <a:r>
              <a:rPr lang="ja-JP" altLang="en-US" sz="1400" dirty="0">
                <a:latin typeface="BIZ UDPゴシック" panose="020B0400000000000000" pitchFamily="50" charset="-128"/>
                <a:ea typeface="BIZ UDPゴシック" panose="020B0400000000000000" pitchFamily="50" charset="-128"/>
              </a:rPr>
              <a:t>団系</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1041" name="コネクタ: カギ線 1040">
            <a:extLst>
              <a:ext uri="{FF2B5EF4-FFF2-40B4-BE49-F238E27FC236}">
                <a16:creationId xmlns:a16="http://schemas.microsoft.com/office/drawing/2014/main" id="{6DFFA503-E791-4AAD-BE68-0769EE32BD04}"/>
              </a:ext>
            </a:extLst>
          </p:cNvPr>
          <p:cNvCxnSpPr>
            <a:stCxn id="35" idx="2"/>
            <a:endCxn id="88" idx="0"/>
          </p:cNvCxnSpPr>
          <p:nvPr/>
        </p:nvCxnSpPr>
        <p:spPr>
          <a:xfrm rot="5400000">
            <a:off x="3633531" y="3974358"/>
            <a:ext cx="761350" cy="81649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3" name="直線矢印コネクタ 1042">
            <a:extLst>
              <a:ext uri="{FF2B5EF4-FFF2-40B4-BE49-F238E27FC236}">
                <a16:creationId xmlns:a16="http://schemas.microsoft.com/office/drawing/2014/main" id="{5358094C-0DA0-4E46-B03B-614D5E539D86}"/>
              </a:ext>
            </a:extLst>
          </p:cNvPr>
          <p:cNvCxnSpPr>
            <a:endCxn id="89" idx="0"/>
          </p:cNvCxnSpPr>
          <p:nvPr/>
        </p:nvCxnSpPr>
        <p:spPr>
          <a:xfrm>
            <a:off x="2518185" y="3990833"/>
            <a:ext cx="1452" cy="61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直線矢印コネクタ 1044">
            <a:extLst>
              <a:ext uri="{FF2B5EF4-FFF2-40B4-BE49-F238E27FC236}">
                <a16:creationId xmlns:a16="http://schemas.microsoft.com/office/drawing/2014/main" id="{8E8FE01A-4CB4-4F73-987B-172DE7793911}"/>
              </a:ext>
            </a:extLst>
          </p:cNvPr>
          <p:cNvCxnSpPr>
            <a:stCxn id="89" idx="2"/>
          </p:cNvCxnSpPr>
          <p:nvPr/>
        </p:nvCxnSpPr>
        <p:spPr>
          <a:xfrm flipH="1">
            <a:off x="2518185" y="5127465"/>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DD9FECE-CCB9-4921-935E-874825E235CB}"/>
              </a:ext>
            </a:extLst>
          </p:cNvPr>
          <p:cNvCxnSpPr/>
          <p:nvPr/>
        </p:nvCxnSpPr>
        <p:spPr>
          <a:xfrm flipH="1">
            <a:off x="3549268" y="5103029"/>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6" name="テキスト ボックス 1045">
            <a:extLst>
              <a:ext uri="{FF2B5EF4-FFF2-40B4-BE49-F238E27FC236}">
                <a16:creationId xmlns:a16="http://schemas.microsoft.com/office/drawing/2014/main" id="{2BFCB54B-AC00-4096-8B21-53B49B79DB4E}"/>
              </a:ext>
            </a:extLst>
          </p:cNvPr>
          <p:cNvSpPr txBox="1"/>
          <p:nvPr/>
        </p:nvSpPr>
        <p:spPr>
          <a:xfrm>
            <a:off x="10923434" y="4624978"/>
            <a:ext cx="461665" cy="1281300"/>
          </a:xfrm>
          <a:prstGeom prst="rect">
            <a:avLst/>
          </a:prstGeom>
          <a:noFill/>
          <a:ln>
            <a:solidFill>
              <a:srgbClr val="FF0000"/>
            </a:solidFill>
          </a:ln>
        </p:spPr>
        <p:txBody>
          <a:bodyPr vert="eaVert"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自由民主党</a:t>
            </a:r>
          </a:p>
        </p:txBody>
      </p:sp>
      <p:cxnSp>
        <p:nvCxnSpPr>
          <p:cNvPr id="1048" name="コネクタ: カギ線 1047">
            <a:extLst>
              <a:ext uri="{FF2B5EF4-FFF2-40B4-BE49-F238E27FC236}">
                <a16:creationId xmlns:a16="http://schemas.microsoft.com/office/drawing/2014/main" id="{5A2FD00F-8439-4D6D-AA25-67AD54B27391}"/>
              </a:ext>
            </a:extLst>
          </p:cNvPr>
          <p:cNvCxnSpPr>
            <a:cxnSpLocks/>
            <a:stCxn id="2054" idx="3"/>
            <a:endCxn id="1046" idx="0"/>
          </p:cNvCxnSpPr>
          <p:nvPr/>
        </p:nvCxnSpPr>
        <p:spPr>
          <a:xfrm>
            <a:off x="10000976" y="2628144"/>
            <a:ext cx="1153291" cy="19968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直線コネクタ 1059">
            <a:extLst>
              <a:ext uri="{FF2B5EF4-FFF2-40B4-BE49-F238E27FC236}">
                <a16:creationId xmlns:a16="http://schemas.microsoft.com/office/drawing/2014/main" id="{C0544A63-022A-4A56-BB15-BA122FE1DD7A}"/>
              </a:ext>
            </a:extLst>
          </p:cNvPr>
          <p:cNvCxnSpPr/>
          <p:nvPr/>
        </p:nvCxnSpPr>
        <p:spPr>
          <a:xfrm>
            <a:off x="8576209" y="2967135"/>
            <a:ext cx="25780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506A3904-D791-456C-9B88-F4CB9C924913}"/>
              </a:ext>
            </a:extLst>
          </p:cNvPr>
          <p:cNvCxnSpPr/>
          <p:nvPr/>
        </p:nvCxnSpPr>
        <p:spPr>
          <a:xfrm>
            <a:off x="9515699" y="5607867"/>
            <a:ext cx="1407735" cy="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3D6F971C-8EAA-42B8-BE1F-06DE0816CD4D}"/>
              </a:ext>
            </a:extLst>
          </p:cNvPr>
          <p:cNvSpPr txBox="1"/>
          <p:nvPr/>
        </p:nvSpPr>
        <p:spPr>
          <a:xfrm>
            <a:off x="10637573" y="1150859"/>
            <a:ext cx="1019610" cy="1384995"/>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上海人脈</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特務機関</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憲兵隊</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陸海軍</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興亜院</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昭和通商</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1065" name="直線矢印コネクタ 1064">
            <a:extLst>
              <a:ext uri="{FF2B5EF4-FFF2-40B4-BE49-F238E27FC236}">
                <a16:creationId xmlns:a16="http://schemas.microsoft.com/office/drawing/2014/main" id="{DA624806-F7D4-4AB7-ADF8-E040DFF5B6A9}"/>
              </a:ext>
            </a:extLst>
          </p:cNvPr>
          <p:cNvCxnSpPr>
            <a:cxnSpLocks/>
            <a:stCxn id="120" idx="1"/>
          </p:cNvCxnSpPr>
          <p:nvPr/>
        </p:nvCxnSpPr>
        <p:spPr>
          <a:xfrm flipH="1">
            <a:off x="10197939" y="1843357"/>
            <a:ext cx="4396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9" name="コネクタ: カギ線 1068">
            <a:extLst>
              <a:ext uri="{FF2B5EF4-FFF2-40B4-BE49-F238E27FC236}">
                <a16:creationId xmlns:a16="http://schemas.microsoft.com/office/drawing/2014/main" id="{E634BB0D-6EE2-4283-B4D4-5E099DF86B89}"/>
              </a:ext>
            </a:extLst>
          </p:cNvPr>
          <p:cNvCxnSpPr>
            <a:stCxn id="120" idx="3"/>
            <a:endCxn id="1046" idx="3"/>
          </p:cNvCxnSpPr>
          <p:nvPr/>
        </p:nvCxnSpPr>
        <p:spPr>
          <a:xfrm flipH="1">
            <a:off x="11385099" y="1843357"/>
            <a:ext cx="272084" cy="3422271"/>
          </a:xfrm>
          <a:prstGeom prst="bentConnector3">
            <a:avLst>
              <a:gd name="adj1" fmla="val -8401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7" name="Picture 8" descr="小林英夫 『満州と自民党』 | 新潮社">
            <a:extLst>
              <a:ext uri="{FF2B5EF4-FFF2-40B4-BE49-F238E27FC236}">
                <a16:creationId xmlns:a16="http://schemas.microsoft.com/office/drawing/2014/main" id="{244D7E2E-A714-43E9-8C46-A3CBF4EDB2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5386" y="4638798"/>
            <a:ext cx="985829" cy="1579505"/>
          </a:xfrm>
          <a:prstGeom prst="rect">
            <a:avLst/>
          </a:prstGeom>
          <a:noFill/>
          <a:extLst>
            <a:ext uri="{909E8E84-426E-40DD-AFC4-6F175D3DCCD1}">
              <a14:hiddenFill xmlns:a14="http://schemas.microsoft.com/office/drawing/2010/main">
                <a:solidFill>
                  <a:srgbClr val="FFFFFF"/>
                </a:solidFill>
              </a14:hiddenFill>
            </a:ext>
          </a:extLst>
        </p:spPr>
      </p:pic>
      <p:cxnSp>
        <p:nvCxnSpPr>
          <p:cNvPr id="1079" name="直線矢印コネクタ 1078">
            <a:extLst>
              <a:ext uri="{FF2B5EF4-FFF2-40B4-BE49-F238E27FC236}">
                <a16:creationId xmlns:a16="http://schemas.microsoft.com/office/drawing/2014/main" id="{EC2BC79F-65AA-40B6-A3A0-2EB6361E082D}"/>
              </a:ext>
            </a:extLst>
          </p:cNvPr>
          <p:cNvCxnSpPr/>
          <p:nvPr/>
        </p:nvCxnSpPr>
        <p:spPr>
          <a:xfrm>
            <a:off x="7255315" y="3607746"/>
            <a:ext cx="0" cy="125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0" name="テキスト ボックス 1079">
            <a:extLst>
              <a:ext uri="{FF2B5EF4-FFF2-40B4-BE49-F238E27FC236}">
                <a16:creationId xmlns:a16="http://schemas.microsoft.com/office/drawing/2014/main" id="{FBE68FAF-933E-4A9F-87CF-15431F4E89BA}"/>
              </a:ext>
            </a:extLst>
          </p:cNvPr>
          <p:cNvSpPr txBox="1"/>
          <p:nvPr/>
        </p:nvSpPr>
        <p:spPr>
          <a:xfrm>
            <a:off x="6516490" y="4955663"/>
            <a:ext cx="1737135" cy="1477328"/>
          </a:xfrm>
          <a:prstGeom prst="rect">
            <a:avLst/>
          </a:prstGeom>
          <a:noFill/>
        </p:spPr>
        <p:txBody>
          <a:bodyPr wrap="square" rtlCol="0">
            <a:spAutoFit/>
          </a:bodyPr>
          <a:lstStyle/>
          <a:p>
            <a:pPr algn="ctr"/>
            <a:r>
              <a:rPr kumimoji="1" lang="en-US" altLang="ja-JP" sz="1000" dirty="0">
                <a:latin typeface="BIZ UDPゴシック" panose="020B0400000000000000" pitchFamily="50" charset="-128"/>
                <a:ea typeface="BIZ UDPゴシック" panose="020B0400000000000000" pitchFamily="50" charset="-128"/>
              </a:rPr>
              <a:t>1967</a:t>
            </a:r>
            <a:r>
              <a:rPr kumimoji="1" lang="ja-JP" altLang="en-US" sz="1000" dirty="0">
                <a:latin typeface="BIZ UDPゴシック" panose="020B0400000000000000" pitchFamily="50" charset="-128"/>
                <a:ea typeface="BIZ UDPゴシック" panose="020B0400000000000000" pitchFamily="50" charset="-128"/>
              </a:rPr>
              <a:t>年</a:t>
            </a:r>
            <a:r>
              <a:rPr kumimoji="1" lang="en-US" altLang="ja-JP" sz="1000" dirty="0">
                <a:latin typeface="BIZ UDPゴシック" panose="020B0400000000000000" pitchFamily="50" charset="-128"/>
                <a:ea typeface="BIZ UDPゴシック" panose="020B0400000000000000" pitchFamily="50" charset="-128"/>
              </a:rPr>
              <a:t>7</a:t>
            </a:r>
            <a:r>
              <a:rPr kumimoji="1" lang="ja-JP" altLang="en-US" sz="1000" dirty="0">
                <a:latin typeface="BIZ UDPゴシック" panose="020B0400000000000000" pitchFamily="50" charset="-128"/>
                <a:ea typeface="BIZ UDPゴシック" panose="020B0400000000000000" pitchFamily="50" charset="-128"/>
              </a:rPr>
              <a:t>月＠本栖湖</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文鮮明</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白井為雄</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久保木修己</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笹川良一</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・反共と統一協会の統合</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・右翼、暴力組織、勝共連合</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　　　　　　　　↓</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世界反共連合＠日本大会</a:t>
            </a:r>
            <a:endParaRPr kumimoji="1" lang="en-US" altLang="ja-JP" sz="1000" dirty="0">
              <a:latin typeface="BIZ UDPゴシック" panose="020B0400000000000000" pitchFamily="50" charset="-128"/>
              <a:ea typeface="BIZ UDPゴシック" panose="020B0400000000000000" pitchFamily="50" charset="-128"/>
            </a:endParaRPr>
          </a:p>
        </p:txBody>
      </p:sp>
      <p:sp>
        <p:nvSpPr>
          <p:cNvPr id="3" name="正方形/長方形 2">
            <a:extLst>
              <a:ext uri="{FF2B5EF4-FFF2-40B4-BE49-F238E27FC236}">
                <a16:creationId xmlns:a16="http://schemas.microsoft.com/office/drawing/2014/main" id="{B0CBAD3E-173B-F7D3-FB68-04256040225D}"/>
              </a:ext>
            </a:extLst>
          </p:cNvPr>
          <p:cNvSpPr/>
          <p:nvPr/>
        </p:nvSpPr>
        <p:spPr>
          <a:xfrm>
            <a:off x="0" y="-12355"/>
            <a:ext cx="12191999"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反共不正規戦</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532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千坂恭二 on X: &quot;おいおい、中国は、その「CIAの走狗」として「奔走したカラー革命 ギャング」の活動で崩壊する程度の国なのか（笑）。それだと、かつての「眠れる獅子」以下ではないか。「カラー革命ギャング」の「奔走」程度などでビクともしない国になるべきだろう。&quot;  / X">
            <a:extLst>
              <a:ext uri="{FF2B5EF4-FFF2-40B4-BE49-F238E27FC236}">
                <a16:creationId xmlns:a16="http://schemas.microsoft.com/office/drawing/2014/main" id="{DEDACD0D-6E7D-C91C-5270-FDB094B1E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676" y="1431298"/>
            <a:ext cx="6589209" cy="5351934"/>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正方形/長方形 2">
            <a:extLst>
              <a:ext uri="{FF2B5EF4-FFF2-40B4-BE49-F238E27FC236}">
                <a16:creationId xmlns:a16="http://schemas.microsoft.com/office/drawing/2014/main" id="{B0CBAD3E-173B-F7D3-FB68-04256040225D}"/>
              </a:ext>
            </a:extLst>
          </p:cNvPr>
          <p:cNvSpPr/>
          <p:nvPr/>
        </p:nvSpPr>
        <p:spPr>
          <a:xfrm>
            <a:off x="0" y="-12355"/>
            <a:ext cx="12191999"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不正規戦・ゲリラ戦・国家転覆　カラー革命＆ショックドクトリン</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CB918F94-CA30-C30D-EF6D-FF47CA8A72EE}"/>
              </a:ext>
            </a:extLst>
          </p:cNvPr>
          <p:cNvPicPr>
            <a:picLocks noChangeAspect="1"/>
          </p:cNvPicPr>
          <p:nvPr/>
        </p:nvPicPr>
        <p:blipFill>
          <a:blip r:embed="rId3"/>
          <a:stretch>
            <a:fillRect/>
          </a:stretch>
        </p:blipFill>
        <p:spPr>
          <a:xfrm>
            <a:off x="105179" y="535286"/>
            <a:ext cx="2557630" cy="3385641"/>
          </a:xfrm>
          <a:prstGeom prst="rect">
            <a:avLst/>
          </a:prstGeom>
        </p:spPr>
      </p:pic>
      <p:sp>
        <p:nvSpPr>
          <p:cNvPr id="13" name="テキスト ボックス 12">
            <a:extLst>
              <a:ext uri="{FF2B5EF4-FFF2-40B4-BE49-F238E27FC236}">
                <a16:creationId xmlns:a16="http://schemas.microsoft.com/office/drawing/2014/main" id="{81C082AC-170D-87C9-9DC9-139239E472D7}"/>
              </a:ext>
            </a:extLst>
          </p:cNvPr>
          <p:cNvSpPr txBox="1"/>
          <p:nvPr/>
        </p:nvSpPr>
        <p:spPr>
          <a:xfrm>
            <a:off x="105179" y="3859655"/>
            <a:ext cx="2503860"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ジョン・シングローブ</a:t>
            </a:r>
          </a:p>
        </p:txBody>
      </p:sp>
      <p:pic>
        <p:nvPicPr>
          <p:cNvPr id="19" name="図 18">
            <a:extLst>
              <a:ext uri="{FF2B5EF4-FFF2-40B4-BE49-F238E27FC236}">
                <a16:creationId xmlns:a16="http://schemas.microsoft.com/office/drawing/2014/main" id="{81710703-8334-35E6-EEB7-A51E2B697AAD}"/>
              </a:ext>
            </a:extLst>
          </p:cNvPr>
          <p:cNvPicPr>
            <a:picLocks noChangeAspect="1"/>
          </p:cNvPicPr>
          <p:nvPr/>
        </p:nvPicPr>
        <p:blipFill>
          <a:blip r:embed="rId4"/>
          <a:stretch>
            <a:fillRect/>
          </a:stretch>
        </p:blipFill>
        <p:spPr>
          <a:xfrm>
            <a:off x="2726204" y="504575"/>
            <a:ext cx="3287969" cy="2462479"/>
          </a:xfrm>
          <a:prstGeom prst="rect">
            <a:avLst/>
          </a:prstGeom>
        </p:spPr>
      </p:pic>
      <p:sp>
        <p:nvSpPr>
          <p:cNvPr id="21" name="テキスト ボックス 20">
            <a:extLst>
              <a:ext uri="{FF2B5EF4-FFF2-40B4-BE49-F238E27FC236}">
                <a16:creationId xmlns:a16="http://schemas.microsoft.com/office/drawing/2014/main" id="{5DC1B5D0-92FD-8C75-2E12-AA08955F7924}"/>
              </a:ext>
            </a:extLst>
          </p:cNvPr>
          <p:cNvSpPr txBox="1"/>
          <p:nvPr/>
        </p:nvSpPr>
        <p:spPr>
          <a:xfrm>
            <a:off x="2770990" y="2975451"/>
            <a:ext cx="2886320" cy="615553"/>
          </a:xfrm>
          <a:prstGeom prst="rect">
            <a:avLst/>
          </a:prstGeom>
          <a:noFill/>
        </p:spPr>
        <p:txBody>
          <a:bodyPr wrap="square">
            <a:spAutoFit/>
          </a:bodyPr>
          <a:lstStyle/>
          <a:p>
            <a:pPr algn="ctr"/>
            <a:r>
              <a:rPr lang="ja-JP" altLang="en-US" sz="1200" b="1" dirty="0">
                <a:latin typeface="BIZ UDPゴシック" panose="020B0400000000000000" pitchFamily="50" charset="-128"/>
                <a:ea typeface="BIZ UDPゴシック" panose="020B0400000000000000" pitchFamily="50" charset="-128"/>
              </a:rPr>
              <a:t>反ボルシャビキ国家連合議長</a:t>
            </a:r>
            <a:endParaRPr lang="en-US" altLang="ja-JP" sz="1200" b="1" dirty="0">
              <a:latin typeface="BIZ UDPゴシック" panose="020B0400000000000000" pitchFamily="50" charset="-128"/>
              <a:ea typeface="BIZ UDPゴシック" panose="020B0400000000000000" pitchFamily="50" charset="-128"/>
            </a:endParaRPr>
          </a:p>
          <a:p>
            <a:pPr algn="ctr"/>
            <a:r>
              <a:rPr lang="ja-JP" altLang="en-US" sz="1200" b="1" dirty="0">
                <a:latin typeface="BIZ UDPゴシック" panose="020B0400000000000000" pitchFamily="50" charset="-128"/>
                <a:ea typeface="BIZ UDPゴシック" panose="020B0400000000000000" pitchFamily="50" charset="-128"/>
              </a:rPr>
              <a:t>ヤロスラフ・ステツコ（ウクライナ）</a:t>
            </a:r>
            <a:endParaRPr lang="en-US" altLang="ja-JP" sz="1200" b="1" dirty="0">
              <a:latin typeface="BIZ UDPゴシック" panose="020B0400000000000000" pitchFamily="50" charset="-128"/>
              <a:ea typeface="BIZ UDPゴシック" panose="020B0400000000000000" pitchFamily="50" charset="-128"/>
            </a:endParaRPr>
          </a:p>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a:latin typeface="BIZ UDPゴシック" panose="020B0400000000000000" pitchFamily="50" charset="-128"/>
                <a:ea typeface="BIZ UDPゴシック" panose="020B0400000000000000" pitchFamily="50" charset="-128"/>
              </a:rPr>
              <a:t>『</a:t>
            </a:r>
            <a:r>
              <a:rPr lang="ja-JP" altLang="en-US" sz="900" dirty="0">
                <a:latin typeface="BIZ UDPゴシック" panose="020B0400000000000000" pitchFamily="50" charset="-128"/>
                <a:ea typeface="BIZ UDPゴシック" panose="020B0400000000000000" pitchFamily="50" charset="-128"/>
              </a:rPr>
              <a:t>インサイドザリーグ</a:t>
            </a:r>
            <a:r>
              <a:rPr lang="en-US" altLang="ja-JP" sz="900" dirty="0">
                <a:latin typeface="BIZ UDPゴシック" panose="020B0400000000000000" pitchFamily="50" charset="-128"/>
                <a:ea typeface="BIZ UDPゴシック" panose="020B0400000000000000" pitchFamily="50" charset="-128"/>
              </a:rPr>
              <a:t>』</a:t>
            </a:r>
            <a:r>
              <a:rPr lang="ja-JP" altLang="en-US" sz="900" dirty="0">
                <a:latin typeface="BIZ UDPゴシック" panose="020B0400000000000000" pitchFamily="50" charset="-128"/>
                <a:ea typeface="BIZ UDPゴシック" panose="020B0400000000000000" pitchFamily="50" charset="-128"/>
              </a:rPr>
              <a:t>　社会思想社）</a:t>
            </a:r>
            <a:endParaRPr lang="ja-JP" altLang="en-US" sz="1200" dirty="0">
              <a:latin typeface="BIZ UDPゴシック" panose="020B0400000000000000" pitchFamily="50" charset="-128"/>
              <a:ea typeface="BIZ UDPゴシック" panose="020B0400000000000000" pitchFamily="50" charset="-128"/>
            </a:endParaRPr>
          </a:p>
        </p:txBody>
      </p:sp>
      <p:sp>
        <p:nvSpPr>
          <p:cNvPr id="38" name="テキスト ボックス 37">
            <a:extLst>
              <a:ext uri="{FF2B5EF4-FFF2-40B4-BE49-F238E27FC236}">
                <a16:creationId xmlns:a16="http://schemas.microsoft.com/office/drawing/2014/main" id="{B42364E3-09F9-C73F-C9E9-16DCF061EA15}"/>
              </a:ext>
            </a:extLst>
          </p:cNvPr>
          <p:cNvSpPr txBox="1"/>
          <p:nvPr/>
        </p:nvSpPr>
        <p:spPr>
          <a:xfrm>
            <a:off x="353176" y="3551595"/>
            <a:ext cx="2061636" cy="369332"/>
          </a:xfrm>
          <a:prstGeom prst="rect">
            <a:avLst/>
          </a:prstGeom>
          <a:noFill/>
        </p:spPr>
        <p:txBody>
          <a:bodyPr wrap="square">
            <a:spAutoFit/>
          </a:bodyPr>
          <a:lstStyle/>
          <a:p>
            <a:r>
              <a:rPr lang="en-US" altLang="ja-JP" b="1" dirty="0">
                <a:solidFill>
                  <a:schemeClr val="bg1"/>
                </a:solidFill>
                <a:latin typeface="Amasis MT Pro Medium" panose="02040604050005020304" pitchFamily="18" charset="0"/>
              </a:rPr>
              <a:t>John K. </a:t>
            </a:r>
            <a:r>
              <a:rPr lang="en-US" altLang="ja-JP" b="1" dirty="0" err="1">
                <a:solidFill>
                  <a:schemeClr val="bg1"/>
                </a:solidFill>
                <a:latin typeface="Amasis MT Pro Medium" panose="02040604050005020304" pitchFamily="18" charset="0"/>
              </a:rPr>
              <a:t>Singlaub</a:t>
            </a:r>
            <a:endParaRPr lang="ja-JP" altLang="en-US" b="1" dirty="0">
              <a:solidFill>
                <a:schemeClr val="bg1"/>
              </a:solidFill>
              <a:latin typeface="Amasis MT Pro Medium" panose="02040604050005020304" pitchFamily="18" charset="0"/>
            </a:endParaRPr>
          </a:p>
        </p:txBody>
      </p:sp>
      <p:sp>
        <p:nvSpPr>
          <p:cNvPr id="40" name="テキスト ボックス 39">
            <a:extLst>
              <a:ext uri="{FF2B5EF4-FFF2-40B4-BE49-F238E27FC236}">
                <a16:creationId xmlns:a16="http://schemas.microsoft.com/office/drawing/2014/main" id="{4CACCD0F-DEDF-94B5-CA82-1415E407C101}"/>
              </a:ext>
            </a:extLst>
          </p:cNvPr>
          <p:cNvSpPr txBox="1"/>
          <p:nvPr/>
        </p:nvSpPr>
        <p:spPr>
          <a:xfrm>
            <a:off x="-75824" y="4052016"/>
            <a:ext cx="3116018" cy="215444"/>
          </a:xfrm>
          <a:prstGeom prst="rect">
            <a:avLst/>
          </a:prstGeom>
          <a:noFill/>
        </p:spPr>
        <p:txBody>
          <a:bodyPr wrap="square">
            <a:spAutoFit/>
          </a:bodyPr>
          <a:lstStyle/>
          <a:p>
            <a:r>
              <a:rPr lang="en-US" altLang="ja-JP" sz="800" dirty="0">
                <a:latin typeface="BIZ UDPゴシック" panose="020B0400000000000000" pitchFamily="50" charset="-128"/>
                <a:ea typeface="BIZ UDPゴシック" panose="020B0400000000000000" pitchFamily="50" charset="-128"/>
              </a:rPr>
              <a:t>https://arsof-history.org/icons/singlaub.html</a:t>
            </a:r>
            <a:endParaRPr lang="ja-JP" altLang="en-US" sz="800" dirty="0">
              <a:latin typeface="BIZ UDPゴシック" panose="020B0400000000000000" pitchFamily="50" charset="-128"/>
              <a:ea typeface="BIZ UDPゴシック" panose="020B0400000000000000" pitchFamily="50" charset="-128"/>
            </a:endParaRPr>
          </a:p>
        </p:txBody>
      </p:sp>
      <p:pic>
        <p:nvPicPr>
          <p:cNvPr id="8194" name="Picture 2" descr="ヴェール―CIAの極秘戦略1987‐1987〈下〉">
            <a:extLst>
              <a:ext uri="{FF2B5EF4-FFF2-40B4-BE49-F238E27FC236}">
                <a16:creationId xmlns:a16="http://schemas.microsoft.com/office/drawing/2014/main" id="{C300316F-E26B-7D00-CD62-1B371C6F80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7852" y="3897221"/>
            <a:ext cx="1714243" cy="2421247"/>
          </a:xfrm>
          <a:prstGeom prst="rect">
            <a:avLst/>
          </a:prstGeom>
          <a:noFill/>
          <a:extLst>
            <a:ext uri="{909E8E84-426E-40DD-AFC4-6F175D3DCCD1}">
              <a14:hiddenFill xmlns:a14="http://schemas.microsoft.com/office/drawing/2010/main">
                <a:solidFill>
                  <a:srgbClr val="FFFFFF"/>
                </a:solidFill>
              </a14:hiddenFill>
            </a:ext>
          </a:extLst>
        </p:spPr>
      </p:pic>
      <p:sp>
        <p:nvSpPr>
          <p:cNvPr id="41" name="テキスト ボックス 40">
            <a:extLst>
              <a:ext uri="{FF2B5EF4-FFF2-40B4-BE49-F238E27FC236}">
                <a16:creationId xmlns:a16="http://schemas.microsoft.com/office/drawing/2014/main" id="{2BD3021A-229C-2651-C802-B23607F95E89}"/>
              </a:ext>
            </a:extLst>
          </p:cNvPr>
          <p:cNvSpPr txBox="1"/>
          <p:nvPr/>
        </p:nvSpPr>
        <p:spPr>
          <a:xfrm>
            <a:off x="84720" y="4502586"/>
            <a:ext cx="3763124" cy="1815882"/>
          </a:xfrm>
          <a:prstGeom prst="rect">
            <a:avLst/>
          </a:prstGeom>
          <a:solidFill>
            <a:schemeClr val="accent2">
              <a:lumMod val="60000"/>
              <a:lumOff val="40000"/>
            </a:schemeClr>
          </a:solidFill>
        </p:spPr>
        <p:txBody>
          <a:bodyPr wrap="square" rtlCol="0">
            <a:spAutoFit/>
          </a:bodyPr>
          <a:lstStyle/>
          <a:p>
            <a:r>
              <a:rPr kumimoji="1" lang="ja-JP" altLang="en-US" sz="1600" b="1" dirty="0">
                <a:latin typeface="BIZ UDPゴシック" panose="020B0400000000000000" pitchFamily="50" charset="-128"/>
                <a:ea typeface="BIZ UDPゴシック" panose="020B0400000000000000" pitchFamily="50" charset="-128"/>
              </a:rPr>
              <a:t>シングローブも深く関与したイランコントラ事件。</a:t>
            </a:r>
            <a:endParaRPr kumimoji="1" lang="en-US" altLang="ja-JP" sz="1600" b="1" dirty="0">
              <a:latin typeface="BIZ UDPゴシック" panose="020B0400000000000000" pitchFamily="50" charset="-128"/>
              <a:ea typeface="BIZ UDPゴシック" panose="020B0400000000000000" pitchFamily="50" charset="-128"/>
            </a:endParaRPr>
          </a:p>
          <a:p>
            <a:r>
              <a:rPr lang="ja-JP" altLang="en-US" sz="1600" b="1" dirty="0">
                <a:latin typeface="BIZ UDPゴシック" panose="020B0400000000000000" pitchFamily="50" charset="-128"/>
                <a:ea typeface="BIZ UDPゴシック" panose="020B0400000000000000" pitchFamily="50" charset="-128"/>
              </a:rPr>
              <a:t>この事件を描いた</a:t>
            </a:r>
            <a:r>
              <a:rPr lang="en-US" altLang="ja-JP" sz="1600" b="1" dirty="0">
                <a:latin typeface="BIZ UDPゴシック" panose="020B0400000000000000" pitchFamily="50" charset="-128"/>
                <a:ea typeface="BIZ UDPゴシック" panose="020B0400000000000000" pitchFamily="50" charset="-128"/>
              </a:rPr>
              <a:t>『</a:t>
            </a:r>
            <a:r>
              <a:rPr lang="ja-JP" altLang="en-US" sz="1600" b="1" dirty="0">
                <a:latin typeface="BIZ UDPゴシック" panose="020B0400000000000000" pitchFamily="50" charset="-128"/>
                <a:ea typeface="BIZ UDPゴシック" panose="020B0400000000000000" pitchFamily="50" charset="-128"/>
              </a:rPr>
              <a:t>ヴェール</a:t>
            </a:r>
            <a:r>
              <a:rPr lang="en-US" altLang="ja-JP" sz="1600" b="1" dirty="0">
                <a:latin typeface="BIZ UDPゴシック" panose="020B0400000000000000" pitchFamily="50" charset="-128"/>
                <a:ea typeface="BIZ UDPゴシック" panose="020B0400000000000000" pitchFamily="50" charset="-128"/>
              </a:rPr>
              <a:t>』</a:t>
            </a:r>
            <a:r>
              <a:rPr lang="ja-JP" altLang="en-US" sz="1600" b="1" dirty="0">
                <a:latin typeface="BIZ UDPゴシック" panose="020B0400000000000000" pitchFamily="50" charset="-128"/>
                <a:ea typeface="BIZ UDPゴシック" panose="020B0400000000000000" pitchFamily="50" charset="-128"/>
              </a:rPr>
              <a:t>には、三菱商事が米国の国家安全保障に係る機密文書を入手。テレックスで日本に送信したところ、米</a:t>
            </a:r>
            <a:r>
              <a:rPr lang="en-US" altLang="ja-JP" sz="1600" b="1" dirty="0">
                <a:latin typeface="BIZ UDPゴシック" panose="020B0400000000000000" pitchFamily="50" charset="-128"/>
                <a:ea typeface="BIZ UDPゴシック" panose="020B0400000000000000" pitchFamily="50" charset="-128"/>
              </a:rPr>
              <a:t>NSA</a:t>
            </a:r>
            <a:r>
              <a:rPr lang="ja-JP" altLang="en-US" sz="1600" b="1" dirty="0">
                <a:latin typeface="BIZ UDPゴシック" panose="020B0400000000000000" pitchFamily="50" charset="-128"/>
                <a:ea typeface="BIZ UDPゴシック" panose="020B0400000000000000" pitchFamily="50" charset="-128"/>
              </a:rPr>
              <a:t>に傍受・解読され大騒ぎとなったことが書かれている。</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45" name="テキスト ボックス 44">
            <a:extLst>
              <a:ext uri="{FF2B5EF4-FFF2-40B4-BE49-F238E27FC236}">
                <a16:creationId xmlns:a16="http://schemas.microsoft.com/office/drawing/2014/main" id="{DB429B2A-3DE8-6E44-3DE7-061EA5C3D3CD}"/>
              </a:ext>
            </a:extLst>
          </p:cNvPr>
          <p:cNvSpPr txBox="1"/>
          <p:nvPr/>
        </p:nvSpPr>
        <p:spPr>
          <a:xfrm>
            <a:off x="6762877" y="6409600"/>
            <a:ext cx="5184668" cy="230832"/>
          </a:xfrm>
          <a:prstGeom prst="rect">
            <a:avLst/>
          </a:prstGeom>
          <a:noFill/>
        </p:spPr>
        <p:txBody>
          <a:bodyPr wrap="square">
            <a:spAutoFit/>
          </a:bodyPr>
          <a:lstStyle/>
          <a:p>
            <a:r>
              <a:rPr lang="en-US" altLang="ja-JP" sz="900" dirty="0">
                <a:latin typeface="Amasis MT Pro Black" panose="02040A04050005020304" pitchFamily="18" charset="0"/>
              </a:rPr>
              <a:t>https://twitter.com/Chisaka_Kyoji/status/1293188293106872320</a:t>
            </a:r>
            <a:endParaRPr lang="ja-JP" altLang="en-US" sz="900" dirty="0">
              <a:latin typeface="Amasis MT Pro Black" panose="02040A04050005020304" pitchFamily="18" charset="0"/>
            </a:endParaRPr>
          </a:p>
        </p:txBody>
      </p:sp>
      <p:sp>
        <p:nvSpPr>
          <p:cNvPr id="47" name="テキスト ボックス 46">
            <a:extLst>
              <a:ext uri="{FF2B5EF4-FFF2-40B4-BE49-F238E27FC236}">
                <a16:creationId xmlns:a16="http://schemas.microsoft.com/office/drawing/2014/main" id="{A6B0458F-7E8D-8198-F3E9-EA288CC86CEE}"/>
              </a:ext>
            </a:extLst>
          </p:cNvPr>
          <p:cNvSpPr txBox="1"/>
          <p:nvPr/>
        </p:nvSpPr>
        <p:spPr>
          <a:xfrm>
            <a:off x="6009474" y="592560"/>
            <a:ext cx="6186008" cy="738664"/>
          </a:xfrm>
          <a:prstGeom prst="rect">
            <a:avLst/>
          </a:prstGeom>
          <a:noFill/>
        </p:spPr>
        <p:txBody>
          <a:bodyPr wrap="square">
            <a:spAutoFit/>
          </a:bodyPr>
          <a:lstStyle/>
          <a:p>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中国・国務院外交部は、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2022</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年５月８日、米国の全米民主主義基金（ＮＥＤ）が世界中でカラー革命を策動し、他国の合法政府を転覆して親米傀儡勢力をつくっていると批判。（香港ポスト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hlinkClick r:id="rId6"/>
              </a:rPr>
              <a:t>https://hkmn.jp/</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a:t>
            </a:r>
            <a:endParaRPr lang="ja-JP" altLang="en-US" sz="1400" dirty="0">
              <a:latin typeface="BIZ UDPゴシック" panose="020B0400000000000000" pitchFamily="50" charset="-128"/>
              <a:ea typeface="BIZ UDPゴシック" panose="020B0400000000000000" pitchFamily="50" charset="-128"/>
            </a:endParaRPr>
          </a:p>
        </p:txBody>
      </p:sp>
      <p:sp>
        <p:nvSpPr>
          <p:cNvPr id="49" name="テキスト ボックス 48">
            <a:extLst>
              <a:ext uri="{FF2B5EF4-FFF2-40B4-BE49-F238E27FC236}">
                <a16:creationId xmlns:a16="http://schemas.microsoft.com/office/drawing/2014/main" id="{E1E190A6-B88B-310A-55D5-309B93E05E8E}"/>
              </a:ext>
            </a:extLst>
          </p:cNvPr>
          <p:cNvSpPr txBox="1"/>
          <p:nvPr/>
        </p:nvSpPr>
        <p:spPr>
          <a:xfrm>
            <a:off x="4147020" y="6263452"/>
            <a:ext cx="1360454" cy="246221"/>
          </a:xfrm>
          <a:prstGeom prst="rect">
            <a:avLst/>
          </a:prstGeom>
          <a:noFill/>
        </p:spPr>
        <p:txBody>
          <a:bodyPr wrap="square">
            <a:spAutoFit/>
          </a:bodyPr>
          <a:lstStyle/>
          <a:p>
            <a:pPr algn="ctr"/>
            <a:r>
              <a:rPr lang="ja-JP" altLang="en-US" sz="1000" dirty="0">
                <a:latin typeface="BIZ UDPゴシック" panose="020B0400000000000000" pitchFamily="50" charset="-128"/>
                <a:ea typeface="BIZ UDPゴシック" panose="020B0400000000000000" pitchFamily="50" charset="-128"/>
              </a:rPr>
              <a:t>（出所）文藝春秋</a:t>
            </a:r>
          </a:p>
        </p:txBody>
      </p:sp>
    </p:spTree>
    <p:extLst>
      <p:ext uri="{BB962C8B-B14F-4D97-AF65-F5344CB8AC3E}">
        <p14:creationId xmlns:p14="http://schemas.microsoft.com/office/powerpoint/2010/main" val="60575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冷戦期の不正規戦から対テロ戦、そして特殊作戦が実施できる体制へ</a:t>
            </a:r>
          </a:p>
        </p:txBody>
      </p:sp>
      <p:pic>
        <p:nvPicPr>
          <p:cNvPr id="7172" name="Picture 4" descr="奴らが戦いを仕掛けてきたら…」自衛隊・元特殊作戦群長の終末思想をひもとく | 文春オンライン">
            <a:extLst>
              <a:ext uri="{FF2B5EF4-FFF2-40B4-BE49-F238E27FC236}">
                <a16:creationId xmlns:a16="http://schemas.microsoft.com/office/drawing/2014/main" id="{E352DB87-1202-28ED-A985-E7F43E9AB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9" y="643314"/>
            <a:ext cx="5396495" cy="337280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1F3C5A1C-DEC3-B228-ED06-234FFC91EE3C}"/>
              </a:ext>
            </a:extLst>
          </p:cNvPr>
          <p:cNvSpPr txBox="1"/>
          <p:nvPr/>
        </p:nvSpPr>
        <p:spPr>
          <a:xfrm>
            <a:off x="0" y="3719808"/>
            <a:ext cx="1678262" cy="261610"/>
          </a:xfrm>
          <a:prstGeom prst="rect">
            <a:avLst/>
          </a:prstGeom>
          <a:noFill/>
        </p:spPr>
        <p:txBody>
          <a:bodyPr wrap="square" rtlCol="0">
            <a:spAutoFit/>
          </a:bodyP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（出所）文春オンライン</a:t>
            </a:r>
          </a:p>
        </p:txBody>
      </p:sp>
      <p:sp>
        <p:nvSpPr>
          <p:cNvPr id="4" name="テキスト ボックス 3">
            <a:extLst>
              <a:ext uri="{FF2B5EF4-FFF2-40B4-BE49-F238E27FC236}">
                <a16:creationId xmlns:a16="http://schemas.microsoft.com/office/drawing/2014/main" id="{09C16175-8514-6182-93C9-06D141980050}"/>
              </a:ext>
            </a:extLst>
          </p:cNvPr>
          <p:cNvSpPr txBox="1"/>
          <p:nvPr/>
        </p:nvSpPr>
        <p:spPr>
          <a:xfrm>
            <a:off x="1511916" y="643314"/>
            <a:ext cx="2522800" cy="338554"/>
          </a:xfrm>
          <a:prstGeom prst="rect">
            <a:avLst/>
          </a:prstGeom>
          <a:noFill/>
        </p:spPr>
        <p:txBody>
          <a:bodyPr wrap="square" rtlCol="0">
            <a:spAutoFit/>
          </a:bodyP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陸上自衛隊・特殊作戦群</a:t>
            </a:r>
          </a:p>
        </p:txBody>
      </p:sp>
      <p:pic>
        <p:nvPicPr>
          <p:cNvPr id="7174" name="Picture 6">
            <a:extLst>
              <a:ext uri="{FF2B5EF4-FFF2-40B4-BE49-F238E27FC236}">
                <a16:creationId xmlns:a16="http://schemas.microsoft.com/office/drawing/2014/main" id="{2C8493C8-C7EC-3BE7-4BCB-3B370BF44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876" y="858757"/>
            <a:ext cx="3519631" cy="556978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D70AC7B-28C9-D47F-02E3-6FE5F77C3A40}"/>
              </a:ext>
            </a:extLst>
          </p:cNvPr>
          <p:cNvSpPr txBox="1"/>
          <p:nvPr/>
        </p:nvSpPr>
        <p:spPr>
          <a:xfrm>
            <a:off x="8450018" y="427870"/>
            <a:ext cx="3666914" cy="430887"/>
          </a:xfrm>
          <a:prstGeom prst="rect">
            <a:avLst/>
          </a:prstGeom>
          <a:no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rPr>
              <a:t>特殊作戦群とグリーンベレーとの訓練の際の荒谷群長＆イラク派遣の際の集合写真</a:t>
            </a:r>
          </a:p>
        </p:txBody>
      </p:sp>
      <p:sp>
        <p:nvSpPr>
          <p:cNvPr id="11" name="テキスト ボックス 10">
            <a:extLst>
              <a:ext uri="{FF2B5EF4-FFF2-40B4-BE49-F238E27FC236}">
                <a16:creationId xmlns:a16="http://schemas.microsoft.com/office/drawing/2014/main" id="{87B75A50-6F5C-8E14-F32F-EC27BBE2F1CE}"/>
              </a:ext>
            </a:extLst>
          </p:cNvPr>
          <p:cNvSpPr txBox="1"/>
          <p:nvPr/>
        </p:nvSpPr>
        <p:spPr>
          <a:xfrm>
            <a:off x="8399498" y="6384776"/>
            <a:ext cx="3766530" cy="215444"/>
          </a:xfrm>
          <a:prstGeom prst="rect">
            <a:avLst/>
          </a:prstGeom>
          <a:noFill/>
        </p:spPr>
        <p:txBody>
          <a:bodyPr wrap="square">
            <a:spAutoFit/>
          </a:bodyPr>
          <a:lstStyle/>
          <a:p>
            <a:r>
              <a:rPr lang="en-US" altLang="ja-JP" sz="800" dirty="0">
                <a:latin typeface="Amasis MT Pro Black" panose="02040A04050005020304" pitchFamily="18" charset="0"/>
              </a:rPr>
              <a:t>https://www.beach.jp/circleboard/ac83929/topic/1100201103326</a:t>
            </a:r>
            <a:endParaRPr lang="ja-JP" altLang="en-US" sz="800" dirty="0">
              <a:latin typeface="Amasis MT Pro Black" panose="02040A04050005020304" pitchFamily="18" charset="0"/>
            </a:endParaRPr>
          </a:p>
        </p:txBody>
      </p:sp>
      <p:pic>
        <p:nvPicPr>
          <p:cNvPr id="7178" name="Picture 10" descr="アメリカの卑劣な戦争―無人機と特殊作戦部隊の暗躍〈上〉 | ジェレミー スケイヒル, Scahill,Jeremy, 啓明, 横山 |本 | 通販 |  Amazon">
            <a:extLst>
              <a:ext uri="{FF2B5EF4-FFF2-40B4-BE49-F238E27FC236}">
                <a16:creationId xmlns:a16="http://schemas.microsoft.com/office/drawing/2014/main" id="{576B643D-6778-2C1D-4284-5141FE0BC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93" y="4124005"/>
            <a:ext cx="1657295" cy="241223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アメリカの卑劣な戦争―無人機と特殊作戦部隊の暗躍〈下〉 | ジェレミー スケイヒル, Scahill,Jeremy, 啓明, 横山 |本 | 通販 |  Amazon">
            <a:extLst>
              <a:ext uri="{FF2B5EF4-FFF2-40B4-BE49-F238E27FC236}">
                <a16:creationId xmlns:a16="http://schemas.microsoft.com/office/drawing/2014/main" id="{A7ADA559-D048-9AA3-7BFA-70FCF2564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106" y="4124004"/>
            <a:ext cx="1640544" cy="241223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4CA073E-1C15-62A9-12E8-106CC7E49137}"/>
              </a:ext>
            </a:extLst>
          </p:cNvPr>
          <p:cNvSpPr txBox="1"/>
          <p:nvPr/>
        </p:nvSpPr>
        <p:spPr>
          <a:xfrm rot="676906">
            <a:off x="3580650" y="4479536"/>
            <a:ext cx="4942494" cy="1569660"/>
          </a:xfrm>
          <a:prstGeom prst="rect">
            <a:avLst/>
          </a:prstGeom>
          <a:noFill/>
        </p:spPr>
        <p:txBody>
          <a:bodyPr wrap="square">
            <a:spAutoFit/>
          </a:bodyPr>
          <a:lstStyle/>
          <a:p>
            <a:r>
              <a:rPr lang="ja-JP" altLang="en-US" sz="1600" b="0" i="0" dirty="0">
                <a:solidFill>
                  <a:srgbClr val="0F1111"/>
                </a:solidFill>
                <a:effectLst/>
                <a:latin typeface="BIZ UDPゴシック" panose="020B0400000000000000" pitchFamily="50" charset="-128"/>
                <a:ea typeface="BIZ UDPゴシック" panose="020B0400000000000000" pitchFamily="50" charset="-128"/>
              </a:rPr>
              <a:t>特種部隊による、非合法な標的殺害作戦の組織化を進めた米国の国家安全保障政策の変更を中心に据え、</a:t>
            </a:r>
            <a:r>
              <a:rPr lang="en-US" altLang="ja-JP" sz="1600" b="0" i="0" dirty="0">
                <a:solidFill>
                  <a:srgbClr val="0F1111"/>
                </a:solidFill>
                <a:effectLst/>
                <a:latin typeface="BIZ UDPゴシック" panose="020B0400000000000000" pitchFamily="50" charset="-128"/>
                <a:ea typeface="BIZ UDPゴシック" panose="020B0400000000000000" pitchFamily="50" charset="-128"/>
              </a:rPr>
              <a:t>JSOC</a:t>
            </a:r>
            <a:r>
              <a:rPr lang="ja-JP" altLang="en-US" sz="1600" b="0" i="0" dirty="0">
                <a:solidFill>
                  <a:srgbClr val="0F1111"/>
                </a:solidFill>
                <a:effectLst/>
                <a:latin typeface="BIZ UDPゴシック" panose="020B0400000000000000" pitchFamily="50" charset="-128"/>
                <a:ea typeface="BIZ UDPゴシック" panose="020B0400000000000000" pitchFamily="50" charset="-128"/>
              </a:rPr>
              <a:t>（統合特殊作戦軍）隷下の対テロ部隊や無人機、巡航ミサイルという、説明責任を問われない、極秘かつ順応性に富んだ戦力を主体にした戦争目標の拡大＝標的殺害作戦を推進した過程を描いている。</a:t>
            </a:r>
            <a:endParaRPr lang="ja-JP" altLang="en-US" sz="16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7F6B444A-45E4-93B0-B0FC-62094797CF5B}"/>
              </a:ext>
            </a:extLst>
          </p:cNvPr>
          <p:cNvSpPr txBox="1"/>
          <p:nvPr/>
        </p:nvSpPr>
        <p:spPr>
          <a:xfrm>
            <a:off x="1276699" y="6336117"/>
            <a:ext cx="1172150"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（出所）柏書房</a:t>
            </a:r>
          </a:p>
        </p:txBody>
      </p:sp>
      <p:pic>
        <p:nvPicPr>
          <p:cNvPr id="7" name="図 6">
            <a:extLst>
              <a:ext uri="{FF2B5EF4-FFF2-40B4-BE49-F238E27FC236}">
                <a16:creationId xmlns:a16="http://schemas.microsoft.com/office/drawing/2014/main" id="{CB23A857-6C0A-CA0A-BD36-498CEED53470}"/>
              </a:ext>
            </a:extLst>
          </p:cNvPr>
          <p:cNvPicPr>
            <a:picLocks noChangeAspect="1"/>
          </p:cNvPicPr>
          <p:nvPr/>
        </p:nvPicPr>
        <p:blipFill>
          <a:blip r:embed="rId6"/>
          <a:stretch>
            <a:fillRect/>
          </a:stretch>
        </p:blipFill>
        <p:spPr>
          <a:xfrm>
            <a:off x="5514794" y="2599362"/>
            <a:ext cx="2924893" cy="1421661"/>
          </a:xfrm>
          <a:prstGeom prst="rect">
            <a:avLst/>
          </a:prstGeom>
        </p:spPr>
      </p:pic>
      <p:sp>
        <p:nvSpPr>
          <p:cNvPr id="10" name="テキスト ボックス 9">
            <a:extLst>
              <a:ext uri="{FF2B5EF4-FFF2-40B4-BE49-F238E27FC236}">
                <a16:creationId xmlns:a16="http://schemas.microsoft.com/office/drawing/2014/main" id="{90A3DF29-806C-8866-3B65-94E71463044A}"/>
              </a:ext>
            </a:extLst>
          </p:cNvPr>
          <p:cNvSpPr txBox="1"/>
          <p:nvPr/>
        </p:nvSpPr>
        <p:spPr>
          <a:xfrm>
            <a:off x="5546633" y="3972182"/>
            <a:ext cx="2769458"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英</a:t>
            </a:r>
            <a:r>
              <a:rPr lang="en-US" altLang="ja-JP" sz="1100" dirty="0">
                <a:latin typeface="BIZ UDPゴシック" panose="020B0400000000000000" pitchFamily="50" charset="-128"/>
                <a:ea typeface="BIZ UDPゴシック" panose="020B0400000000000000" pitchFamily="50" charset="-128"/>
              </a:rPr>
              <a:t>Special Boat Squadron</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SBS</a:t>
            </a:r>
            <a:r>
              <a:rPr lang="ja-JP" altLang="en-US" sz="1100" dirty="0">
                <a:latin typeface="BIZ UDPゴシック" panose="020B0400000000000000" pitchFamily="50" charset="-128"/>
                <a:ea typeface="BIZ UDPゴシック" panose="020B0400000000000000" pitchFamily="50" charset="-128"/>
              </a:rPr>
              <a:t>）</a:t>
            </a:r>
          </a:p>
        </p:txBody>
      </p:sp>
      <p:pic>
        <p:nvPicPr>
          <p:cNvPr id="1026" name="Picture 2" descr="駐英イラン大使館占拠事件 | 戦車のブログ">
            <a:extLst>
              <a:ext uri="{FF2B5EF4-FFF2-40B4-BE49-F238E27FC236}">
                <a16:creationId xmlns:a16="http://schemas.microsoft.com/office/drawing/2014/main" id="{D44B27E9-76E0-F02B-C240-C205D8CBF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5366" y="657555"/>
            <a:ext cx="2233062" cy="184227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D55AB6B-3788-934C-1509-E20C4B5B9BE0}"/>
              </a:ext>
            </a:extLst>
          </p:cNvPr>
          <p:cNvSpPr txBox="1"/>
          <p:nvPr/>
        </p:nvSpPr>
        <p:spPr>
          <a:xfrm>
            <a:off x="5835366" y="437971"/>
            <a:ext cx="2233062" cy="261610"/>
          </a:xfrm>
          <a:prstGeom prst="rect">
            <a:avLst/>
          </a:prstGeom>
          <a:noFill/>
        </p:spPr>
        <p:txBody>
          <a:bodyPr wrap="square">
            <a:spAutoFit/>
          </a:bodyPr>
          <a:lstStyle/>
          <a:p>
            <a:pPr algn="ctr"/>
            <a:r>
              <a:rPr lang="ja-JP" altLang="en-US" sz="1050" dirty="0">
                <a:latin typeface="BIZ UDPゴシック" panose="020B0400000000000000" pitchFamily="50" charset="-128"/>
                <a:ea typeface="BIZ UDPゴシック" panose="020B0400000000000000" pitchFamily="50" charset="-128"/>
              </a:rPr>
              <a:t>英</a:t>
            </a:r>
            <a:r>
              <a:rPr lang="en-US" altLang="ja-JP" sz="1050" dirty="0">
                <a:latin typeface="BIZ UDPゴシック" panose="020B0400000000000000" pitchFamily="50" charset="-128"/>
                <a:ea typeface="BIZ UDPゴシック" panose="020B0400000000000000" pitchFamily="50" charset="-128"/>
              </a:rPr>
              <a:t>Special</a:t>
            </a:r>
            <a:r>
              <a:rPr lang="en-US" altLang="ja-JP" sz="1050" i="0" dirty="0">
                <a:solidFill>
                  <a:srgbClr val="000000"/>
                </a:solidFill>
                <a:effectLst/>
                <a:latin typeface="BIZ UDPゴシック" panose="020B0400000000000000" pitchFamily="50" charset="-128"/>
                <a:ea typeface="BIZ UDPゴシック" panose="020B0400000000000000" pitchFamily="50" charset="-128"/>
              </a:rPr>
              <a:t> Air Service</a:t>
            </a:r>
            <a:r>
              <a:rPr lang="ja-JP" altLang="en-US" sz="1050" dirty="0">
                <a:latin typeface="BIZ UDPゴシック" panose="020B0400000000000000" pitchFamily="50" charset="-128"/>
                <a:ea typeface="BIZ UDPゴシック" panose="020B0400000000000000" pitchFamily="50" charset="-128"/>
              </a:rPr>
              <a:t>（</a:t>
            </a:r>
            <a:r>
              <a:rPr lang="en-US" altLang="ja-JP" sz="1050" dirty="0">
                <a:latin typeface="BIZ UDPゴシック" panose="020B0400000000000000" pitchFamily="50" charset="-128"/>
                <a:ea typeface="BIZ UDPゴシック" panose="020B0400000000000000" pitchFamily="50" charset="-128"/>
              </a:rPr>
              <a:t>SAS</a:t>
            </a:r>
            <a:r>
              <a:rPr lang="ja-JP" altLang="en-US" sz="1050" dirty="0">
                <a:latin typeface="BIZ UDPゴシック" panose="020B0400000000000000" pitchFamily="50" charset="-128"/>
                <a:ea typeface="BIZ UDPゴシック" panose="020B0400000000000000" pitchFamily="50" charset="-128"/>
              </a:rPr>
              <a:t>）</a:t>
            </a:r>
          </a:p>
        </p:txBody>
      </p:sp>
      <p:sp>
        <p:nvSpPr>
          <p:cNvPr id="16" name="テキスト ボックス 15">
            <a:extLst>
              <a:ext uri="{FF2B5EF4-FFF2-40B4-BE49-F238E27FC236}">
                <a16:creationId xmlns:a16="http://schemas.microsoft.com/office/drawing/2014/main" id="{38E126D2-6747-E826-56E3-96132A372035}"/>
              </a:ext>
            </a:extLst>
          </p:cNvPr>
          <p:cNvSpPr txBox="1"/>
          <p:nvPr/>
        </p:nvSpPr>
        <p:spPr>
          <a:xfrm>
            <a:off x="5479096" y="2615927"/>
            <a:ext cx="1014838" cy="215444"/>
          </a:xfrm>
          <a:prstGeom prst="rect">
            <a:avLst/>
          </a:prstGeom>
          <a:noFill/>
        </p:spPr>
        <p:txBody>
          <a:bodyPr wrap="square">
            <a:spAutoFit/>
          </a:bodyPr>
          <a:lstStyle/>
          <a:p>
            <a:r>
              <a:rPr lang="ja-JP" altLang="en-US" sz="800" dirty="0">
                <a:latin typeface="Amasis MT Pro Black" panose="02040A04050005020304" pitchFamily="18" charset="0"/>
                <a:ea typeface="BIZ UDPゴシック" panose="020B0400000000000000" pitchFamily="50" charset="-128"/>
              </a:rPr>
              <a:t>（出所）</a:t>
            </a:r>
            <a:r>
              <a:rPr lang="en-US" altLang="ja-JP" sz="800" dirty="0">
                <a:latin typeface="Amasis MT Pro Black" panose="02040A04050005020304" pitchFamily="18" charset="0"/>
                <a:ea typeface="BIZ UDPゴシック" panose="020B0400000000000000" pitchFamily="50" charset="-128"/>
              </a:rPr>
              <a:t>GOV.UK</a:t>
            </a:r>
            <a:endParaRPr lang="ja-JP" altLang="en-US" sz="800" dirty="0">
              <a:latin typeface="Amasis MT Pro Black" panose="02040A04050005020304" pitchFamily="18" charset="0"/>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D5CA85F0-BC91-2ECB-D15D-49F96CB5292F}"/>
              </a:ext>
            </a:extLst>
          </p:cNvPr>
          <p:cNvSpPr txBox="1"/>
          <p:nvPr/>
        </p:nvSpPr>
        <p:spPr>
          <a:xfrm>
            <a:off x="5739762" y="2307604"/>
            <a:ext cx="1321693" cy="215444"/>
          </a:xfrm>
          <a:prstGeom prst="rect">
            <a:avLst/>
          </a:prstGeom>
          <a:noFill/>
        </p:spPr>
        <p:txBody>
          <a:bodyPr wrap="square">
            <a:spAutoFit/>
          </a:bodyPr>
          <a:lstStyle/>
          <a:p>
            <a:r>
              <a:rPr lang="ja-JP" altLang="en-US" sz="800" dirty="0">
                <a:latin typeface="Amasis MT Pro Black" panose="02040A04050005020304" pitchFamily="18" charset="0"/>
                <a:ea typeface="BIZ UDPゴシック" panose="020B0400000000000000" pitchFamily="50" charset="-128"/>
              </a:rPr>
              <a:t>（出所）</a:t>
            </a:r>
            <a:r>
              <a:rPr lang="en-US" altLang="ja-JP" sz="800" dirty="0">
                <a:latin typeface="Amasis MT Pro Black" panose="02040A04050005020304" pitchFamily="18" charset="0"/>
                <a:ea typeface="BIZ UDPゴシック" panose="020B0400000000000000" pitchFamily="50" charset="-128"/>
              </a:rPr>
              <a:t>GOV.UK</a:t>
            </a:r>
            <a:endParaRPr lang="ja-JP" altLang="en-US" sz="800" dirty="0">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1501376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Meiryo UI" panose="020B0604030504040204" pitchFamily="50" charset="-128"/>
                <a:ea typeface="Meiryo UI" panose="020B0604030504040204" pitchFamily="50" charset="-128"/>
              </a:rPr>
              <a:t>諜報組織との連携によるウクライナ＝</a:t>
            </a:r>
            <a:r>
              <a:rPr kumimoji="1" lang="en-US" altLang="ja-JP" sz="2800" b="1" dirty="0">
                <a:latin typeface="Meiryo UI" panose="020B0604030504040204" pitchFamily="50" charset="-128"/>
                <a:ea typeface="Meiryo UI" panose="020B0604030504040204" pitchFamily="50" charset="-128"/>
              </a:rPr>
              <a:t>NATO</a:t>
            </a:r>
            <a:r>
              <a:rPr kumimoji="1" lang="ja-JP" altLang="en-US" sz="2800" b="1" dirty="0">
                <a:latin typeface="Meiryo UI" panose="020B0604030504040204" pitchFamily="50" charset="-128"/>
                <a:ea typeface="Meiryo UI" panose="020B0604030504040204" pitchFamily="50" charset="-128"/>
              </a:rPr>
              <a:t>連合司令部攻撃</a:t>
            </a:r>
          </a:p>
        </p:txBody>
      </p:sp>
      <p:sp>
        <p:nvSpPr>
          <p:cNvPr id="6" name="テキスト ボックス 5">
            <a:extLst>
              <a:ext uri="{FF2B5EF4-FFF2-40B4-BE49-F238E27FC236}">
                <a16:creationId xmlns:a16="http://schemas.microsoft.com/office/drawing/2014/main" id="{2659DEAC-D860-BC54-0B21-91646E96008B}"/>
              </a:ext>
            </a:extLst>
          </p:cNvPr>
          <p:cNvSpPr txBox="1"/>
          <p:nvPr/>
        </p:nvSpPr>
        <p:spPr>
          <a:xfrm>
            <a:off x="159629" y="566843"/>
            <a:ext cx="11915140" cy="1754326"/>
          </a:xfrm>
          <a:prstGeom prst="rect">
            <a:avLst/>
          </a:prstGeom>
          <a:noFill/>
        </p:spPr>
        <p:txBody>
          <a:bodyPr wrap="square">
            <a:spAutoFit/>
          </a:bodyPr>
          <a:lstStyle/>
          <a:p>
            <a:r>
              <a:rPr lang="ja-JP" altLang="en-US" b="0" i="0" dirty="0">
                <a:effectLst/>
                <a:latin typeface="BIZ UDPゴシック" panose="020B0400000000000000" pitchFamily="50" charset="-128"/>
                <a:ea typeface="BIZ UDPゴシック" panose="020B0400000000000000" pitchFamily="50" charset="-128"/>
              </a:rPr>
              <a:t>ロシア国防省の報道によると、</a:t>
            </a:r>
            <a:r>
              <a:rPr lang="en-US" altLang="ja-JP" b="0" i="0" dirty="0">
                <a:effectLst/>
                <a:latin typeface="BIZ UDPゴシック" panose="020B0400000000000000" pitchFamily="50" charset="-128"/>
                <a:ea typeface="BIZ UDPゴシック" panose="020B0400000000000000" pitchFamily="50" charset="-128"/>
              </a:rPr>
              <a:t>8</a:t>
            </a:r>
            <a:r>
              <a:rPr lang="ja-JP" altLang="en-US" b="0" i="0" dirty="0">
                <a:effectLst/>
                <a:latin typeface="BIZ UDPゴシック" panose="020B0400000000000000" pitchFamily="50" charset="-128"/>
                <a:ea typeface="BIZ UDPゴシック" panose="020B0400000000000000" pitchFamily="50" charset="-128"/>
              </a:rPr>
              <a:t>月</a:t>
            </a:r>
            <a:r>
              <a:rPr lang="en-US" altLang="ja-JP" b="0" i="0" dirty="0">
                <a:effectLst/>
                <a:latin typeface="BIZ UDPゴシック" panose="020B0400000000000000" pitchFamily="50" charset="-128"/>
                <a:ea typeface="BIZ UDPゴシック" panose="020B0400000000000000" pitchFamily="50" charset="-128"/>
              </a:rPr>
              <a:t>23</a:t>
            </a:r>
            <a:r>
              <a:rPr lang="ja-JP" altLang="en-US" b="0" i="0" dirty="0">
                <a:effectLst/>
                <a:latin typeface="BIZ UDPゴシック" panose="020B0400000000000000" pitchFamily="50" charset="-128"/>
                <a:ea typeface="BIZ UDPゴシック" panose="020B0400000000000000" pitchFamily="50" charset="-128"/>
              </a:rPr>
              <a:t>日から</a:t>
            </a:r>
            <a:r>
              <a:rPr lang="en-US" altLang="ja-JP" b="0" i="0" dirty="0">
                <a:effectLst/>
                <a:latin typeface="BIZ UDPゴシック" panose="020B0400000000000000" pitchFamily="50" charset="-128"/>
                <a:ea typeface="BIZ UDPゴシック" panose="020B0400000000000000" pitchFamily="50" charset="-128"/>
              </a:rPr>
              <a:t>24</a:t>
            </a:r>
            <a:r>
              <a:rPr lang="ja-JP" altLang="en-US" b="0" i="0" dirty="0">
                <a:effectLst/>
                <a:latin typeface="BIZ UDPゴシック" panose="020B0400000000000000" pitchFamily="50" charset="-128"/>
                <a:ea typeface="BIZ UDPゴシック" panose="020B0400000000000000" pitchFamily="50" charset="-128"/>
              </a:rPr>
              <a:t>日の夜、ロシアの高精度兵器による攻撃により、ウクライナと</a:t>
            </a:r>
            <a:r>
              <a:rPr lang="en-US" altLang="ja-JP" b="0" i="0" dirty="0">
                <a:effectLst/>
                <a:latin typeface="BIZ UDPゴシック" panose="020B0400000000000000" pitchFamily="50" charset="-128"/>
                <a:ea typeface="BIZ UDPゴシック" panose="020B0400000000000000" pitchFamily="50" charset="-128"/>
              </a:rPr>
              <a:t>NATO</a:t>
            </a:r>
            <a:r>
              <a:rPr lang="ja-JP" altLang="en-US" b="0" i="0" dirty="0">
                <a:effectLst/>
                <a:latin typeface="BIZ UDPゴシック" panose="020B0400000000000000" pitchFamily="50" charset="-128"/>
                <a:ea typeface="BIZ UDPゴシック" panose="020B0400000000000000" pitchFamily="50" charset="-128"/>
              </a:rPr>
              <a:t>の指揮センターが破壊された。これにより</a:t>
            </a:r>
            <a:r>
              <a:rPr lang="en-US" altLang="ja-JP" b="0" i="0" dirty="0">
                <a:effectLst/>
                <a:latin typeface="BIZ UDPゴシック" panose="020B0400000000000000" pitchFamily="50" charset="-128"/>
                <a:ea typeface="BIZ UDPゴシック" panose="020B0400000000000000" pitchFamily="50" charset="-128"/>
              </a:rPr>
              <a:t>NATO</a:t>
            </a:r>
            <a:r>
              <a:rPr lang="ja-JP" altLang="en-US" b="0" i="0" dirty="0">
                <a:effectLst/>
                <a:latin typeface="BIZ UDPゴシック" panose="020B0400000000000000" pitchFamily="50" charset="-128"/>
                <a:ea typeface="BIZ UDPゴシック" panose="020B0400000000000000" pitchFamily="50" charset="-128"/>
              </a:rPr>
              <a:t>軍将官や高級幹部などが死亡。同席していた米軍の特殊部隊、英軍の</a:t>
            </a:r>
            <a:r>
              <a:rPr lang="en-US" altLang="ja-JP" b="0" i="0" dirty="0">
                <a:effectLst/>
                <a:latin typeface="BIZ UDPゴシック" panose="020B0400000000000000" pitchFamily="50" charset="-128"/>
                <a:ea typeface="BIZ UDPゴシック" panose="020B0400000000000000" pitchFamily="50" charset="-128"/>
              </a:rPr>
              <a:t>SAS</a:t>
            </a:r>
            <a:r>
              <a:rPr lang="ja-JP" altLang="en-US" b="0" i="0" dirty="0">
                <a:effectLst/>
                <a:latin typeface="BIZ UDPゴシック" panose="020B0400000000000000" pitchFamily="50" charset="-128"/>
                <a:ea typeface="BIZ UDPゴシック" panose="020B0400000000000000" pitchFamily="50" charset="-128"/>
              </a:rPr>
              <a:t>・</a:t>
            </a:r>
            <a:r>
              <a:rPr lang="en-US" altLang="ja-JP" b="0" i="0" dirty="0">
                <a:effectLst/>
                <a:latin typeface="BIZ UDPゴシック" panose="020B0400000000000000" pitchFamily="50" charset="-128"/>
                <a:ea typeface="BIZ UDPゴシック" panose="020B0400000000000000" pitchFamily="50" charset="-128"/>
              </a:rPr>
              <a:t>SBS</a:t>
            </a:r>
            <a:r>
              <a:rPr lang="ja-JP" altLang="en-US" b="0" i="0" dirty="0">
                <a:effectLst/>
                <a:latin typeface="BIZ UDPゴシック" panose="020B0400000000000000" pitchFamily="50" charset="-128"/>
                <a:ea typeface="BIZ UDPゴシック" panose="020B0400000000000000" pitchFamily="50" charset="-128"/>
              </a:rPr>
              <a:t>指揮官、ポーランド、ドイツなど観戦武官が死亡するなど重大な被害がもたらされた。</a:t>
            </a:r>
            <a:endParaRPr lang="en-US" altLang="ja-JP" b="0" i="0" dirty="0">
              <a:effectLst/>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また、ロシアは、西ウクライナ＠リビウにあるウクライナ地上軍アカデミー第</a:t>
            </a:r>
            <a:r>
              <a:rPr lang="en-US" altLang="ja-JP" b="0" i="0" dirty="0">
                <a:effectLst/>
                <a:latin typeface="BIZ UDPゴシック" panose="020B0400000000000000" pitchFamily="50" charset="-128"/>
                <a:ea typeface="BIZ UDPゴシック" panose="020B0400000000000000" pitchFamily="50" charset="-128"/>
              </a:rPr>
              <a:t>9</a:t>
            </a:r>
            <a:r>
              <a:rPr lang="ja-JP" altLang="en-US" b="0" i="0" dirty="0">
                <a:effectLst/>
                <a:latin typeface="BIZ UDPゴシック" panose="020B0400000000000000" pitchFamily="50" charset="-128"/>
                <a:ea typeface="BIZ UDPゴシック" panose="020B0400000000000000" pitchFamily="50" charset="-128"/>
              </a:rPr>
              <a:t>訓練団の施設をミサイルで破壊。この施設には、ポーランドやドイツ・イギリス・フランス・米国などの外国傭兵が多数宿泊しており、</a:t>
            </a:r>
            <a:r>
              <a:rPr lang="en-US" altLang="ja-JP" b="0" i="0" dirty="0">
                <a:effectLst/>
                <a:latin typeface="BIZ UDPゴシック" panose="020B0400000000000000" pitchFamily="50" charset="-128"/>
                <a:ea typeface="BIZ UDPゴシック" panose="020B0400000000000000" pitchFamily="50" charset="-128"/>
              </a:rPr>
              <a:t>1500</a:t>
            </a:r>
            <a:r>
              <a:rPr lang="ja-JP" altLang="en-US" b="0" i="0" dirty="0">
                <a:effectLst/>
                <a:latin typeface="BIZ UDPゴシック" panose="020B0400000000000000" pitchFamily="50" charset="-128"/>
                <a:ea typeface="BIZ UDPゴシック" panose="020B0400000000000000" pitchFamily="50" charset="-128"/>
              </a:rPr>
              <a:t>名以上の死傷者を出している。これは</a:t>
            </a:r>
            <a:r>
              <a:rPr lang="ja-JP" altLang="en-US" dirty="0">
                <a:latin typeface="BIZ UDPゴシック" panose="020B0400000000000000" pitchFamily="50" charset="-128"/>
                <a:ea typeface="BIZ UDPゴシック" panose="020B0400000000000000" pitchFamily="50" charset="-128"/>
              </a:rPr>
              <a:t>諜報機関</a:t>
            </a:r>
            <a:r>
              <a:rPr lang="en-US" altLang="ja-JP" dirty="0">
                <a:latin typeface="BIZ UDPゴシック" panose="020B0400000000000000" pitchFamily="50" charset="-128"/>
                <a:ea typeface="BIZ UDPゴシック" panose="020B0400000000000000" pitchFamily="50" charset="-128"/>
              </a:rPr>
              <a:t>FSB</a:t>
            </a:r>
            <a:r>
              <a:rPr lang="ja-JP" altLang="en-US" dirty="0">
                <a:latin typeface="BIZ UDPゴシック" panose="020B0400000000000000" pitchFamily="50" charset="-128"/>
                <a:ea typeface="BIZ UDPゴシック" panose="020B0400000000000000" pitchFamily="50" charset="-128"/>
              </a:rPr>
              <a:t>の情報によるタイムリーな攻撃が行われている。</a:t>
            </a:r>
          </a:p>
        </p:txBody>
      </p:sp>
      <p:pic>
        <p:nvPicPr>
          <p:cNvPr id="2050" name="Picture 2">
            <a:extLst>
              <a:ext uri="{FF2B5EF4-FFF2-40B4-BE49-F238E27FC236}">
                <a16:creationId xmlns:a16="http://schemas.microsoft.com/office/drawing/2014/main" id="{1CA69A36-A2F9-8025-E707-323286D5B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53" y="2471828"/>
            <a:ext cx="5238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4A684AD-A820-5E30-041E-E7EF52821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2334" y="2471828"/>
            <a:ext cx="6191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94639E7-099E-865D-5AAB-981F0E03A5C2}"/>
              </a:ext>
            </a:extLst>
          </p:cNvPr>
          <p:cNvSpPr txBox="1"/>
          <p:nvPr/>
        </p:nvSpPr>
        <p:spPr>
          <a:xfrm>
            <a:off x="5760211" y="6335174"/>
            <a:ext cx="6104744" cy="276999"/>
          </a:xfrm>
          <a:prstGeom prst="rect">
            <a:avLst/>
          </a:prstGeom>
          <a:noFill/>
        </p:spPr>
        <p:txBody>
          <a:bodyPr wrap="square">
            <a:spAutoFit/>
          </a:bodyPr>
          <a:lstStyle/>
          <a:p>
            <a:r>
              <a:rPr lang="ja-JP" altLang="en-US" sz="1200" b="0" i="0" dirty="0">
                <a:effectLst/>
                <a:latin typeface="Meiryo" panose="020B0604030504040204" pitchFamily="50" charset="-128"/>
                <a:ea typeface="Meiryo" panose="020B0604030504040204" pitchFamily="50" charset="-128"/>
              </a:rPr>
              <a:t>ミサイル攻撃後のリボフの地上軍士官学校。写真：</a:t>
            </a:r>
            <a:r>
              <a:rPr lang="en-US" altLang="ja-JP" sz="1200" b="0" i="0" dirty="0">
                <a:effectLst/>
                <a:latin typeface="Meiryo" panose="020B0604030504040204" pitchFamily="50" charset="-128"/>
                <a:ea typeface="Meiryo" panose="020B0604030504040204" pitchFamily="50" charset="-128"/>
              </a:rPr>
              <a:t>t.me/</a:t>
            </a:r>
            <a:r>
              <a:rPr lang="ja-JP" altLang="en-US" sz="1200" b="0" i="0" dirty="0">
                <a:effectLst/>
                <a:latin typeface="Meiryo" panose="020B0604030504040204" pitchFamily="50" charset="-128"/>
                <a:ea typeface="Meiryo" panose="020B0604030504040204" pitchFamily="50" charset="-128"/>
              </a:rPr>
              <a:t>インファントミリタリオ</a:t>
            </a:r>
            <a:endParaRPr lang="ja-JP" altLang="en-US" sz="1200" dirty="0"/>
          </a:p>
        </p:txBody>
      </p:sp>
      <p:sp>
        <p:nvSpPr>
          <p:cNvPr id="7" name="テキスト ボックス 6">
            <a:extLst>
              <a:ext uri="{FF2B5EF4-FFF2-40B4-BE49-F238E27FC236}">
                <a16:creationId xmlns:a16="http://schemas.microsoft.com/office/drawing/2014/main" id="{CE3169F8-1F2E-2083-9D7C-8F15B8359745}"/>
              </a:ext>
            </a:extLst>
          </p:cNvPr>
          <p:cNvSpPr txBox="1"/>
          <p:nvPr/>
        </p:nvSpPr>
        <p:spPr>
          <a:xfrm>
            <a:off x="226353" y="6281828"/>
            <a:ext cx="6104744" cy="276999"/>
          </a:xfrm>
          <a:prstGeom prst="rect">
            <a:avLst/>
          </a:prstGeom>
          <a:noFill/>
        </p:spPr>
        <p:txBody>
          <a:bodyPr wrap="square">
            <a:spAutoFit/>
          </a:bodyPr>
          <a:lstStyle/>
          <a:p>
            <a:r>
              <a:rPr lang="ja-JP" altLang="en-US" sz="1200" b="0" i="0" dirty="0">
                <a:effectLst/>
                <a:latin typeface="Meiryo" panose="020B0604030504040204" pitchFamily="50" charset="-128"/>
                <a:ea typeface="Meiryo" panose="020B0604030504040204" pitchFamily="50" charset="-128"/>
              </a:rPr>
              <a:t>ウクライナ＝</a:t>
            </a:r>
            <a:r>
              <a:rPr lang="en-US" altLang="ja-JP" sz="1200" b="0" i="0" dirty="0">
                <a:effectLst/>
                <a:latin typeface="Meiryo" panose="020B0604030504040204" pitchFamily="50" charset="-128"/>
                <a:ea typeface="Meiryo" panose="020B0604030504040204" pitchFamily="50" charset="-128"/>
              </a:rPr>
              <a:t>NATO</a:t>
            </a:r>
            <a:r>
              <a:rPr lang="ja-JP" altLang="en-US" sz="1200" b="0" i="0" dirty="0">
                <a:effectLst/>
                <a:latin typeface="Meiryo" panose="020B0604030504040204" pitchFamily="50" charset="-128"/>
                <a:ea typeface="Meiryo" panose="020B0604030504040204" pitchFamily="50" charset="-128"/>
              </a:rPr>
              <a:t>軍合同指揮センター＠地下をロシア軍が破壊。</a:t>
            </a:r>
            <a:endParaRPr lang="ja-JP" altLang="en-US" sz="1200" dirty="0"/>
          </a:p>
        </p:txBody>
      </p:sp>
      <p:sp>
        <p:nvSpPr>
          <p:cNvPr id="8" name="テキスト ボックス 7">
            <a:extLst>
              <a:ext uri="{FF2B5EF4-FFF2-40B4-BE49-F238E27FC236}">
                <a16:creationId xmlns:a16="http://schemas.microsoft.com/office/drawing/2014/main" id="{C1C32151-7334-B939-2BB1-16BBD4CA514D}"/>
              </a:ext>
            </a:extLst>
          </p:cNvPr>
          <p:cNvSpPr txBox="1"/>
          <p:nvPr/>
        </p:nvSpPr>
        <p:spPr>
          <a:xfrm>
            <a:off x="1505166" y="6605683"/>
            <a:ext cx="10013429" cy="246221"/>
          </a:xfrm>
          <a:prstGeom prst="rect">
            <a:avLst/>
          </a:prstGeom>
          <a:noFill/>
        </p:spPr>
        <p:txBody>
          <a:bodyPr wrap="square">
            <a:spAutoFit/>
          </a:bodyPr>
          <a:lstStyle/>
          <a:p>
            <a:r>
              <a:rPr lang="en-US" altLang="ja-JP" sz="1000" dirty="0">
                <a:latin typeface="Amasis MT Pro Black" panose="02040A04050005020304" pitchFamily="18" charset="0"/>
              </a:rPr>
              <a:t>https://eadaily.com/ru/news/2023/07/22/udar-po-lvovu-unichtozhil-polskih-i-nemeckih-naemnikov-v-akademii-suhoputnyh-voysk</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3541046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「別室」とか</a:t>
            </a:r>
            <a:endParaRPr kumimoji="1" lang="en-US" altLang="ja-JP" sz="80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警察の非公然部隊</a:t>
            </a:r>
            <a:endParaRPr kumimoji="1" lang="en-US" altLang="ja-JP" sz="8000" b="1" dirty="0">
              <a:latin typeface="BIZ UDPゴシック" panose="020B0400000000000000" pitchFamily="50" charset="-128"/>
              <a:ea typeface="BIZ UDPゴシック" panose="020B0400000000000000" pitchFamily="50" charset="-128"/>
            </a:endParaRPr>
          </a:p>
        </p:txBody>
      </p:sp>
      <p:pic>
        <p:nvPicPr>
          <p:cNvPr id="2" name="Picture 42" descr="malicious user_s">
            <a:extLst>
              <a:ext uri="{FF2B5EF4-FFF2-40B4-BE49-F238E27FC236}">
                <a16:creationId xmlns:a16="http://schemas.microsoft.com/office/drawing/2014/main" id="{4DE61A8B-9DDA-A53E-F2B9-2CC9D2710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7190" y="5873289"/>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09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18" descr="福江島分屯基地">
            <a:extLst>
              <a:ext uri="{FF2B5EF4-FFF2-40B4-BE49-F238E27FC236}">
                <a16:creationId xmlns:a16="http://schemas.microsoft.com/office/drawing/2014/main" id="{8818FCE1-A20C-8E07-30D7-C8F657869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425" y="3697092"/>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別室：通信所・レーダーサイト・電子戦サイト</a:t>
            </a:r>
          </a:p>
        </p:txBody>
      </p:sp>
      <p:pic>
        <p:nvPicPr>
          <p:cNvPr id="4102" name="Picture 6" descr="美保通信所（旧アンテナ）">
            <a:extLst>
              <a:ext uri="{FF2B5EF4-FFF2-40B4-BE49-F238E27FC236}">
                <a16:creationId xmlns:a16="http://schemas.microsoft.com/office/drawing/2014/main" id="{E1A798C7-D9C5-3819-ABC3-5CD496A4A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760" y="524548"/>
            <a:ext cx="5426928" cy="290445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05C42DF2-59DF-887A-E26D-F81AC42C6A2F}"/>
              </a:ext>
            </a:extLst>
          </p:cNvPr>
          <p:cNvSpPr txBox="1"/>
          <p:nvPr/>
        </p:nvSpPr>
        <p:spPr>
          <a:xfrm>
            <a:off x="7787269" y="3410939"/>
            <a:ext cx="2546195" cy="261610"/>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Google </a:t>
            </a:r>
            <a:r>
              <a:rPr lang="ja-JP" altLang="en-US" sz="1100" dirty="0">
                <a:latin typeface="BIZ UDPゴシック" panose="020B0400000000000000" pitchFamily="50" charset="-128"/>
                <a:ea typeface="BIZ UDPゴシック" panose="020B0400000000000000" pitchFamily="50" charset="-128"/>
              </a:rPr>
              <a:t>ストリートビュー</a:t>
            </a:r>
          </a:p>
        </p:txBody>
      </p:sp>
      <p:pic>
        <p:nvPicPr>
          <p:cNvPr id="4104" name="Picture 8" descr="太刀洗通信所（アンテナ）">
            <a:extLst>
              <a:ext uri="{FF2B5EF4-FFF2-40B4-BE49-F238E27FC236}">
                <a16:creationId xmlns:a16="http://schemas.microsoft.com/office/drawing/2014/main" id="{99A899E5-AE69-0FB6-1E33-A5E355234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40" y="538023"/>
            <a:ext cx="6159412" cy="271674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BDC032C-918D-9EB0-E1B2-083FFE0F1445}"/>
              </a:ext>
            </a:extLst>
          </p:cNvPr>
          <p:cNvSpPr txBox="1"/>
          <p:nvPr/>
        </p:nvSpPr>
        <p:spPr>
          <a:xfrm>
            <a:off x="1999786" y="3238066"/>
            <a:ext cx="2546195" cy="261610"/>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Google </a:t>
            </a:r>
            <a:r>
              <a:rPr lang="ja-JP" altLang="en-US" sz="1100" dirty="0">
                <a:latin typeface="BIZ UDPゴシック" panose="020B0400000000000000" pitchFamily="50" charset="-128"/>
                <a:ea typeface="BIZ UDPゴシック" panose="020B0400000000000000" pitchFamily="50" charset="-128"/>
              </a:rPr>
              <a:t>ストリートビュー</a:t>
            </a:r>
          </a:p>
        </p:txBody>
      </p:sp>
      <p:sp>
        <p:nvSpPr>
          <p:cNvPr id="10" name="テキスト ボックス 9">
            <a:extLst>
              <a:ext uri="{FF2B5EF4-FFF2-40B4-BE49-F238E27FC236}">
                <a16:creationId xmlns:a16="http://schemas.microsoft.com/office/drawing/2014/main" id="{DBC82F34-FA2A-75A5-8D91-FD770200B333}"/>
              </a:ext>
            </a:extLst>
          </p:cNvPr>
          <p:cNvSpPr txBox="1"/>
          <p:nvPr/>
        </p:nvSpPr>
        <p:spPr>
          <a:xfrm>
            <a:off x="1999786" y="578069"/>
            <a:ext cx="199978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太刀洗通信所</a:t>
            </a:r>
          </a:p>
        </p:txBody>
      </p:sp>
      <p:sp>
        <p:nvSpPr>
          <p:cNvPr id="12" name="テキスト ボックス 11">
            <a:extLst>
              <a:ext uri="{FF2B5EF4-FFF2-40B4-BE49-F238E27FC236}">
                <a16:creationId xmlns:a16="http://schemas.microsoft.com/office/drawing/2014/main" id="{523BFC49-8FA9-0B9D-1653-505102DA2B51}"/>
              </a:ext>
            </a:extLst>
          </p:cNvPr>
          <p:cNvSpPr txBox="1"/>
          <p:nvPr/>
        </p:nvSpPr>
        <p:spPr>
          <a:xfrm>
            <a:off x="8060473" y="493908"/>
            <a:ext cx="199978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美保通信所</a:t>
            </a:r>
          </a:p>
        </p:txBody>
      </p:sp>
      <p:sp>
        <p:nvSpPr>
          <p:cNvPr id="14" name="テキスト ボックス 13">
            <a:extLst>
              <a:ext uri="{FF2B5EF4-FFF2-40B4-BE49-F238E27FC236}">
                <a16:creationId xmlns:a16="http://schemas.microsoft.com/office/drawing/2014/main" id="{150E1995-DB11-12B1-4C4B-DDAA60472B8C}"/>
              </a:ext>
            </a:extLst>
          </p:cNvPr>
          <p:cNvSpPr txBox="1"/>
          <p:nvPr/>
        </p:nvSpPr>
        <p:spPr>
          <a:xfrm>
            <a:off x="6432395" y="3718853"/>
            <a:ext cx="300339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福江島レーダー通信傍受サイト</a:t>
            </a:r>
          </a:p>
        </p:txBody>
      </p:sp>
      <p:pic>
        <p:nvPicPr>
          <p:cNvPr id="4112" name="Picture 16">
            <a:extLst>
              <a:ext uri="{FF2B5EF4-FFF2-40B4-BE49-F238E27FC236}">
                <a16:creationId xmlns:a16="http://schemas.microsoft.com/office/drawing/2014/main" id="{BE9F2CF4-C32E-0AD0-1FCA-085A2CC9D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646" y="3521730"/>
            <a:ext cx="4572000" cy="288607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30E12EF9-9A1D-0651-860D-726C5941AC4C}"/>
              </a:ext>
            </a:extLst>
          </p:cNvPr>
          <p:cNvSpPr txBox="1"/>
          <p:nvPr/>
        </p:nvSpPr>
        <p:spPr>
          <a:xfrm>
            <a:off x="1677566" y="3460044"/>
            <a:ext cx="300339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福江島　通信傍受・電子戦サイト</a:t>
            </a:r>
          </a:p>
        </p:txBody>
      </p:sp>
      <p:sp>
        <p:nvSpPr>
          <p:cNvPr id="18" name="テキスト ボックス 17">
            <a:extLst>
              <a:ext uri="{FF2B5EF4-FFF2-40B4-BE49-F238E27FC236}">
                <a16:creationId xmlns:a16="http://schemas.microsoft.com/office/drawing/2014/main" id="{EEBD9AC6-A7B2-03BE-6999-F2EA369A24F7}"/>
              </a:ext>
            </a:extLst>
          </p:cNvPr>
          <p:cNvSpPr txBox="1"/>
          <p:nvPr/>
        </p:nvSpPr>
        <p:spPr>
          <a:xfrm>
            <a:off x="147374" y="6346807"/>
            <a:ext cx="5824661"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http://www7b.biglobe.ne.jp/~chi-tan/news/news101130.html</a:t>
            </a:r>
            <a:endParaRPr lang="ja-JP" altLang="en-US" sz="11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26848EBF-AE97-5133-2ABC-5974C242C17F}"/>
              </a:ext>
            </a:extLst>
          </p:cNvPr>
          <p:cNvSpPr txBox="1"/>
          <p:nvPr/>
        </p:nvSpPr>
        <p:spPr>
          <a:xfrm>
            <a:off x="5972035" y="6340325"/>
            <a:ext cx="5824661"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http://www7b.biglobe.ne.jp/~chi-tan/images/fukue_jflr4a_2.jpg</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41904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36511" y="-1"/>
            <a:ext cx="12220273" cy="6857999"/>
            <a:chOff x="-26951" y="-1"/>
            <a:chExt cx="902040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6951" y="633733"/>
              <a:ext cx="8999537" cy="4290021"/>
            </a:xfrm>
            <a:prstGeom prst="rect">
              <a:avLst/>
            </a:prstGeom>
            <a:grpFill/>
            <a:effectLst/>
          </p:spPr>
          <p:txBody>
            <a:bodyPr wrap="square" rtlCol="0">
              <a:spAutoFit/>
            </a:bodyPr>
            <a:lstStyle/>
            <a:p>
              <a:pPr algn="ctr"/>
              <a:r>
                <a:rPr lang="ja-JP" altLang="en-US"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お昼休みの</a:t>
              </a:r>
              <a:r>
                <a:rPr lang="en-US" altLang="ja-JP" sz="96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30</a:t>
              </a:r>
              <a:r>
                <a:rPr lang="ja-JP" altLang="en-US" sz="96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分</a:t>
              </a:r>
              <a:endParaRPr lang="en-US" altLang="ja-JP" sz="80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72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お時間を頂きます。</a:t>
              </a:r>
              <a:endParaRPr lang="en-US" altLang="ja-JP" sz="72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endParaRPr lang="en-US" altLang="ja-JP" sz="4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肩の力を抜いて</a:t>
              </a:r>
              <a:r>
                <a:rPr lang="ja-JP" altLang="en-US" sz="6600" dirty="0">
                  <a:ln w="19050">
                    <a:solidFill>
                      <a:schemeClr val="bg1">
                        <a:lumMod val="95000"/>
                      </a:schemeClr>
                    </a:solidFill>
                  </a:ln>
                  <a:solidFill>
                    <a:srgbClr val="FFC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ゆるり</a:t>
              </a: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と</a:t>
              </a:r>
              <a:endParaRPr lang="en-US" altLang="ja-JP"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お聴きください～</a:t>
              </a:r>
            </a:p>
          </p:txBody>
        </p:sp>
      </p:grpSp>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内閣情報調査室｜内閣官房ホームページ">
            <a:extLst>
              <a:ext uri="{FF2B5EF4-FFF2-40B4-BE49-F238E27FC236}">
                <a16:creationId xmlns:a16="http://schemas.microsoft.com/office/drawing/2014/main" id="{4C2E65EC-28A5-1E45-C724-1C30405B4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9" y="421354"/>
            <a:ext cx="5979709" cy="60415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内閣官房・内閣情報調査室</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57F5D4-D1EF-B0C7-FFF3-96FB1C518398}"/>
              </a:ext>
            </a:extLst>
          </p:cNvPr>
          <p:cNvSpPr txBox="1"/>
          <p:nvPr/>
        </p:nvSpPr>
        <p:spPr>
          <a:xfrm>
            <a:off x="121" y="6304002"/>
            <a:ext cx="6102456" cy="276999"/>
          </a:xfrm>
          <a:prstGeom prst="rect">
            <a:avLst/>
          </a:prstGeom>
          <a:noFill/>
        </p:spPr>
        <p:txBody>
          <a:bodyPr wrap="square">
            <a:spAutoFit/>
          </a:bodyPr>
          <a:lstStyle/>
          <a:p>
            <a:r>
              <a:rPr lang="ja-JP" altLang="en-US" sz="1200" dirty="0">
                <a:latin typeface="Amasis MT Pro Black" panose="02040A04050005020304" pitchFamily="18" charset="0"/>
                <a:ea typeface="BIZ UDPゴシック" panose="020B0400000000000000" pitchFamily="50" charset="-128"/>
              </a:rPr>
              <a:t>出所：内閣官房 </a:t>
            </a:r>
            <a:r>
              <a:rPr lang="en-US" altLang="ja-JP" sz="1200" dirty="0">
                <a:latin typeface="Amasis MT Pro Black" panose="02040A04050005020304" pitchFamily="18" charset="0"/>
                <a:ea typeface="BIZ UDPゴシック" panose="020B0400000000000000" pitchFamily="50" charset="-128"/>
              </a:rPr>
              <a:t>https://www.cas.go.jp/jp/gaiyou/jimu/jyouhoutyousa.html</a:t>
            </a:r>
            <a:endParaRPr lang="ja-JP" altLang="en-US" sz="1200" dirty="0">
              <a:latin typeface="Amasis MT Pro Black" panose="02040A04050005020304" pitchFamily="18" charset="0"/>
              <a:ea typeface="BIZ UDPゴシック" panose="020B0400000000000000" pitchFamily="50" charset="-128"/>
            </a:endParaRPr>
          </a:p>
        </p:txBody>
      </p:sp>
      <p:pic>
        <p:nvPicPr>
          <p:cNvPr id="8196" name="Picture 4" descr="内閣のインテリジェンス体制（外観図）&#10;">
            <a:extLst>
              <a:ext uri="{FF2B5EF4-FFF2-40B4-BE49-F238E27FC236}">
                <a16:creationId xmlns:a16="http://schemas.microsoft.com/office/drawing/2014/main" id="{B697D84C-A3A7-4DB7-77DE-EB12A766E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458" y="1309543"/>
            <a:ext cx="6389542" cy="464452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50E0BAB-AFC4-ECA3-549D-7A2CECC4BD1C}"/>
              </a:ext>
            </a:extLst>
          </p:cNvPr>
          <p:cNvSpPr txBox="1"/>
          <p:nvPr/>
        </p:nvSpPr>
        <p:spPr>
          <a:xfrm>
            <a:off x="6102577" y="6150114"/>
            <a:ext cx="6102456" cy="430887"/>
          </a:xfrm>
          <a:prstGeom prst="rect">
            <a:avLst/>
          </a:prstGeom>
          <a:noFill/>
        </p:spPr>
        <p:txBody>
          <a:bodyPr wrap="square">
            <a:spAutoFit/>
          </a:bodyPr>
          <a:lstStyle/>
          <a:p>
            <a:pPr algn="ctr"/>
            <a:r>
              <a:rPr lang="ja-JP" altLang="en-US" sz="1100" dirty="0">
                <a:latin typeface="Amasis MT Pro Black" panose="02040A04050005020304" pitchFamily="18" charset="0"/>
                <a:ea typeface="BIZ UDPゴシック" panose="020B0400000000000000" pitchFamily="50" charset="-128"/>
              </a:rPr>
              <a:t>出所：内閣官房 </a:t>
            </a:r>
            <a:r>
              <a:rPr lang="en-US" altLang="ja-JP" sz="1100" dirty="0">
                <a:latin typeface="Amasis MT Pro Black" panose="02040A04050005020304" pitchFamily="18" charset="0"/>
                <a:ea typeface="BIZ UDPゴシック" panose="020B0400000000000000" pitchFamily="50" charset="-128"/>
              </a:rPr>
              <a:t>https://www.cas.go.jp/jp/gaiyou/jimu/jyouhoutyousa/intelligence_taisei.html</a:t>
            </a:r>
            <a:endParaRPr lang="ja-JP" altLang="en-US" sz="1100" dirty="0">
              <a:latin typeface="Amasis MT Pro Black" panose="02040A04050005020304" pitchFamily="18" charset="0"/>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73E71673-1536-A1B3-84EA-23CA380835E8}"/>
              </a:ext>
            </a:extLst>
          </p:cNvPr>
          <p:cNvSpPr txBox="1"/>
          <p:nvPr/>
        </p:nvSpPr>
        <p:spPr>
          <a:xfrm>
            <a:off x="6641415" y="702276"/>
            <a:ext cx="488610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内閣のインテリジェンス体制（概観図）</a:t>
            </a:r>
          </a:p>
        </p:txBody>
      </p:sp>
    </p:spTree>
    <p:extLst>
      <p:ext uri="{BB962C8B-B14F-4D97-AF65-F5344CB8AC3E}">
        <p14:creationId xmlns:p14="http://schemas.microsoft.com/office/powerpoint/2010/main" val="349007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警察の非公然組織「チヨダ」、「サクラ」、「ゼロ」</a:t>
            </a:r>
          </a:p>
        </p:txBody>
      </p:sp>
      <p:sp>
        <p:nvSpPr>
          <p:cNvPr id="9" name="テキスト ボックス 8">
            <a:extLst>
              <a:ext uri="{FF2B5EF4-FFF2-40B4-BE49-F238E27FC236}">
                <a16:creationId xmlns:a16="http://schemas.microsoft.com/office/drawing/2014/main" id="{6BCC4954-3904-BD2E-F22E-C6B0569DF89B}"/>
              </a:ext>
            </a:extLst>
          </p:cNvPr>
          <p:cNvSpPr txBox="1"/>
          <p:nvPr/>
        </p:nvSpPr>
        <p:spPr>
          <a:xfrm>
            <a:off x="2773027" y="594080"/>
            <a:ext cx="657292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警察は、特高警察時代から非公然活動を行う組織を運営。</a:t>
            </a:r>
          </a:p>
        </p:txBody>
      </p:sp>
      <p:pic>
        <p:nvPicPr>
          <p:cNvPr id="11" name="図 10">
            <a:extLst>
              <a:ext uri="{FF2B5EF4-FFF2-40B4-BE49-F238E27FC236}">
                <a16:creationId xmlns:a16="http://schemas.microsoft.com/office/drawing/2014/main" id="{25D0F545-12DC-8DFE-E2BC-2CF2BA58E324}"/>
              </a:ext>
            </a:extLst>
          </p:cNvPr>
          <p:cNvPicPr>
            <a:picLocks noChangeAspect="1"/>
          </p:cNvPicPr>
          <p:nvPr/>
        </p:nvPicPr>
        <p:blipFill>
          <a:blip r:embed="rId2"/>
          <a:stretch>
            <a:fillRect/>
          </a:stretch>
        </p:blipFill>
        <p:spPr>
          <a:xfrm>
            <a:off x="334047" y="1080303"/>
            <a:ext cx="3129589" cy="5099261"/>
          </a:xfrm>
          <a:prstGeom prst="rect">
            <a:avLst/>
          </a:prstGeom>
        </p:spPr>
      </p:pic>
      <p:pic>
        <p:nvPicPr>
          <p:cNvPr id="2050" name="Picture 2" descr="公安警察＆同業者震撼の諜報ミステリー小説『背乗り』のリアルな魅力（西岡 研介） | 現代ビジネス | 講談社（1/2）">
            <a:extLst>
              <a:ext uri="{FF2B5EF4-FFF2-40B4-BE49-F238E27FC236}">
                <a16:creationId xmlns:a16="http://schemas.microsoft.com/office/drawing/2014/main" id="{8A857860-9264-62B4-7F33-731E0D158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912" y="1080303"/>
            <a:ext cx="3551777" cy="50992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流出「公安テロ情報」全データ 第三書館編集部(編) - 第三書館">
            <a:extLst>
              <a:ext uri="{FF2B5EF4-FFF2-40B4-BE49-F238E27FC236}">
                <a16:creationId xmlns:a16="http://schemas.microsoft.com/office/drawing/2014/main" id="{3D8E36FD-B80F-6E74-EED2-5F5BF9DC5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0946" y="1080303"/>
            <a:ext cx="3465095" cy="5076030"/>
          </a:xfrm>
          <a:prstGeom prst="rect">
            <a:avLst/>
          </a:prstGeom>
          <a:solidFill>
            <a:srgbClr val="C00000"/>
          </a:solidFill>
          <a:ln w="57150">
            <a:solidFill>
              <a:srgbClr val="C00000"/>
            </a:solidFill>
          </a:ln>
        </p:spPr>
      </p:pic>
      <p:sp>
        <p:nvSpPr>
          <p:cNvPr id="2" name="テキスト ボックス 1">
            <a:extLst>
              <a:ext uri="{FF2B5EF4-FFF2-40B4-BE49-F238E27FC236}">
                <a16:creationId xmlns:a16="http://schemas.microsoft.com/office/drawing/2014/main" id="{EDAADFBC-0D54-D4C6-A012-7A45EECA18D9}"/>
              </a:ext>
            </a:extLst>
          </p:cNvPr>
          <p:cNvSpPr txBox="1"/>
          <p:nvPr/>
        </p:nvSpPr>
        <p:spPr>
          <a:xfrm>
            <a:off x="674813" y="6184042"/>
            <a:ext cx="234834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（出所）講談社</a:t>
            </a:r>
          </a:p>
        </p:txBody>
      </p:sp>
      <p:sp>
        <p:nvSpPr>
          <p:cNvPr id="4" name="テキスト ボックス 3">
            <a:extLst>
              <a:ext uri="{FF2B5EF4-FFF2-40B4-BE49-F238E27FC236}">
                <a16:creationId xmlns:a16="http://schemas.microsoft.com/office/drawing/2014/main" id="{C9C17067-5953-3D6B-5EEC-1EE668B491C2}"/>
              </a:ext>
            </a:extLst>
          </p:cNvPr>
          <p:cNvSpPr txBox="1"/>
          <p:nvPr/>
        </p:nvSpPr>
        <p:spPr>
          <a:xfrm>
            <a:off x="4554086" y="6156333"/>
            <a:ext cx="234834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（出所）講談社</a:t>
            </a:r>
          </a:p>
        </p:txBody>
      </p:sp>
      <p:sp>
        <p:nvSpPr>
          <p:cNvPr id="6" name="テキスト ボックス 5">
            <a:extLst>
              <a:ext uri="{FF2B5EF4-FFF2-40B4-BE49-F238E27FC236}">
                <a16:creationId xmlns:a16="http://schemas.microsoft.com/office/drawing/2014/main" id="{7E8226AD-BE06-4D36-EB02-952458F5F9CC}"/>
              </a:ext>
            </a:extLst>
          </p:cNvPr>
          <p:cNvSpPr txBox="1"/>
          <p:nvPr/>
        </p:nvSpPr>
        <p:spPr>
          <a:xfrm>
            <a:off x="8469320" y="6175718"/>
            <a:ext cx="234834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（出所）第三書館</a:t>
            </a:r>
          </a:p>
        </p:txBody>
      </p:sp>
    </p:spTree>
    <p:extLst>
      <p:ext uri="{BB962C8B-B14F-4D97-AF65-F5344CB8AC3E}">
        <p14:creationId xmlns:p14="http://schemas.microsoft.com/office/powerpoint/2010/main" val="3513205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渡部篤郎主演「外事警察」で問いただす“公安の魔物”の正義 : 映画ニュース - 映画.com">
            <a:extLst>
              <a:ext uri="{FF2B5EF4-FFF2-40B4-BE49-F238E27FC236}">
                <a16:creationId xmlns:a16="http://schemas.microsoft.com/office/drawing/2014/main" id="{70BD4D52-670C-0600-8181-C26FBB84E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234" y="-929"/>
            <a:ext cx="4876270" cy="685892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CD6DDE6-5BDC-176A-7C93-6C33CD868826}"/>
              </a:ext>
            </a:extLst>
          </p:cNvPr>
          <p:cNvSpPr txBox="1"/>
          <p:nvPr/>
        </p:nvSpPr>
        <p:spPr>
          <a:xfrm>
            <a:off x="8487835" y="6652417"/>
            <a:ext cx="1253068" cy="246221"/>
          </a:xfrm>
          <a:prstGeom prst="rect">
            <a:avLst/>
          </a:prstGeom>
          <a:noFill/>
        </p:spPr>
        <p:txBody>
          <a:bodyPr wrap="square">
            <a:spAutoFit/>
          </a:bodyPr>
          <a:lstStyle/>
          <a:p>
            <a:pPr algn="ctr"/>
            <a:r>
              <a:rPr lang="ja-JP" altLang="en-US" sz="1000" dirty="0">
                <a:solidFill>
                  <a:schemeClr val="bg1"/>
                </a:solidFill>
                <a:latin typeface="BIZ UDPゴシック" panose="020B0400000000000000" pitchFamily="50" charset="-128"/>
                <a:ea typeface="BIZ UDPゴシック" panose="020B0400000000000000" pitchFamily="50" charset="-128"/>
              </a:rPr>
              <a:t>（出所） 映画</a:t>
            </a:r>
            <a:r>
              <a:rPr lang="en-US" altLang="ja-JP" sz="1000" dirty="0">
                <a:solidFill>
                  <a:schemeClr val="bg1"/>
                </a:solidFill>
                <a:latin typeface="BIZ UDPゴシック" panose="020B0400000000000000" pitchFamily="50" charset="-128"/>
                <a:ea typeface="BIZ UDPゴシック" panose="020B0400000000000000" pitchFamily="50" charset="-128"/>
              </a:rPr>
              <a:t>.com</a:t>
            </a:r>
            <a:endParaRPr lang="ja-JP" altLang="en-US" sz="1000" dirty="0">
              <a:solidFill>
                <a:schemeClr val="bg1"/>
              </a:solidFill>
              <a:latin typeface="BIZ UDPゴシック" panose="020B0400000000000000" pitchFamily="50" charset="-128"/>
              <a:ea typeface="BIZ UDPゴシック" panose="020B0400000000000000" pitchFamily="50" charset="-128"/>
            </a:endParaRPr>
          </a:p>
        </p:txBody>
      </p:sp>
      <p:pic>
        <p:nvPicPr>
          <p:cNvPr id="4100" name="Picture 4" descr="外事警察 その男に騙されるなの上映スケジュール・映画情報｜映画の時間">
            <a:extLst>
              <a:ext uri="{FF2B5EF4-FFF2-40B4-BE49-F238E27FC236}">
                <a16:creationId xmlns:a16="http://schemas.microsoft.com/office/drawing/2014/main" id="{5A06AC18-AB80-CE64-5B38-D6800D5E9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75" y="-930"/>
            <a:ext cx="4842404" cy="685892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E15E546-ACFA-5843-EE8C-5EB9D8A10083}"/>
              </a:ext>
            </a:extLst>
          </p:cNvPr>
          <p:cNvSpPr txBox="1"/>
          <p:nvPr/>
        </p:nvSpPr>
        <p:spPr>
          <a:xfrm>
            <a:off x="2423213" y="6611778"/>
            <a:ext cx="1253068" cy="246221"/>
          </a:xfrm>
          <a:prstGeom prst="rect">
            <a:avLst/>
          </a:prstGeom>
          <a:noFill/>
        </p:spPr>
        <p:txBody>
          <a:bodyPr wrap="square">
            <a:spAutoFit/>
          </a:bodyPr>
          <a:lstStyle/>
          <a:p>
            <a:pPr algn="ctr"/>
            <a:r>
              <a:rPr lang="ja-JP" altLang="en-US" sz="1000" dirty="0">
                <a:solidFill>
                  <a:schemeClr val="bg1"/>
                </a:solidFill>
                <a:latin typeface="BIZ UDPゴシック" panose="020B0400000000000000" pitchFamily="50" charset="-128"/>
                <a:ea typeface="BIZ UDPゴシック" panose="020B0400000000000000" pitchFamily="50" charset="-128"/>
              </a:rPr>
              <a:t>（出所） 映画の時間</a:t>
            </a:r>
          </a:p>
        </p:txBody>
      </p:sp>
    </p:spTree>
    <p:extLst>
      <p:ext uri="{BB962C8B-B14F-4D97-AF65-F5344CB8AC3E}">
        <p14:creationId xmlns:p14="http://schemas.microsoft.com/office/powerpoint/2010/main" val="1547282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特高警察が証言】共産党員大検挙「三・一五事件」の知られざる内幕 | 文春オンライン">
            <a:extLst>
              <a:ext uri="{FF2B5EF4-FFF2-40B4-BE49-F238E27FC236}">
                <a16:creationId xmlns:a16="http://schemas.microsoft.com/office/drawing/2014/main" id="{E965FBEA-5FF2-A2E6-0F08-3513F8AED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67" y="806412"/>
            <a:ext cx="5668798" cy="3528049"/>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701FF369-307C-A6D6-A30E-8B2AC594DD74}"/>
              </a:ext>
            </a:extLst>
          </p:cNvPr>
          <p:cNvSpPr/>
          <p:nvPr/>
        </p:nvSpPr>
        <p:spPr>
          <a:xfrm>
            <a:off x="0" y="0"/>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特別高等警察（特高）と共産党幹部になったスパイ</a:t>
            </a:r>
            <a:r>
              <a:rPr kumimoji="1" lang="en-US" altLang="ja-JP" sz="2400" b="1" dirty="0">
                <a:latin typeface="BIZ UDPゴシック" panose="020B0400000000000000" pitchFamily="50" charset="-128"/>
                <a:ea typeface="BIZ UDPゴシック" panose="020B0400000000000000" pitchFamily="50" charset="-128"/>
              </a:rPr>
              <a:t>M</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20474A7-2977-12D3-04B2-88152447A2DD}"/>
              </a:ext>
            </a:extLst>
          </p:cNvPr>
          <p:cNvSpPr txBox="1"/>
          <p:nvPr/>
        </p:nvSpPr>
        <p:spPr>
          <a:xfrm>
            <a:off x="978408" y="467858"/>
            <a:ext cx="4023360"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3.15</a:t>
            </a:r>
            <a:r>
              <a:rPr kumimoji="1" lang="ja-JP" altLang="en-US" sz="1600" dirty="0">
                <a:latin typeface="BIZ UDPゴシック" panose="020B0400000000000000" pitchFamily="50" charset="-128"/>
                <a:ea typeface="BIZ UDPゴシック" panose="020B0400000000000000" pitchFamily="50" charset="-128"/>
              </a:rPr>
              <a:t>事件　共産党員の検挙</a:t>
            </a:r>
          </a:p>
        </p:txBody>
      </p:sp>
      <p:sp>
        <p:nvSpPr>
          <p:cNvPr id="6" name="テキスト ボックス 5">
            <a:extLst>
              <a:ext uri="{FF2B5EF4-FFF2-40B4-BE49-F238E27FC236}">
                <a16:creationId xmlns:a16="http://schemas.microsoft.com/office/drawing/2014/main" id="{B09F08D1-CCEC-9BB3-CA7B-B8DE606F2A0C}"/>
              </a:ext>
            </a:extLst>
          </p:cNvPr>
          <p:cNvSpPr txBox="1"/>
          <p:nvPr/>
        </p:nvSpPr>
        <p:spPr>
          <a:xfrm>
            <a:off x="4419600" y="592787"/>
            <a:ext cx="1437065" cy="246221"/>
          </a:xfrm>
          <a:prstGeom prst="rect">
            <a:avLst/>
          </a:prstGeom>
          <a:noFill/>
        </p:spPr>
        <p:txBody>
          <a:bodyPr wrap="square" rtlCol="0">
            <a:spAutoFit/>
          </a:bodyPr>
          <a:lstStyle/>
          <a:p>
            <a:pPr algn="ctr"/>
            <a:r>
              <a:rPr lang="ja-JP" altLang="en-US" sz="1000" dirty="0">
                <a:latin typeface="BIZ UDPゴシック" panose="020B0400000000000000" pitchFamily="50" charset="-128"/>
                <a:ea typeface="BIZ UDPゴシック" panose="020B0400000000000000" pitchFamily="50" charset="-128"/>
              </a:rPr>
              <a:t>（出所）文春オンライン</a:t>
            </a:r>
            <a:endParaRPr kumimoji="1" lang="ja-JP" altLang="en-US" sz="1000" dirty="0">
              <a:latin typeface="BIZ UDPゴシック" panose="020B0400000000000000" pitchFamily="50" charset="-128"/>
              <a:ea typeface="BIZ UDPゴシック" panose="020B0400000000000000" pitchFamily="50" charset="-128"/>
            </a:endParaRPr>
          </a:p>
        </p:txBody>
      </p:sp>
      <p:pic>
        <p:nvPicPr>
          <p:cNvPr id="1028" name="Picture 4">
            <a:extLst>
              <a:ext uri="{FF2B5EF4-FFF2-40B4-BE49-F238E27FC236}">
                <a16:creationId xmlns:a16="http://schemas.microsoft.com/office/drawing/2014/main" id="{8B361E50-A1BE-53C5-C5E1-583A28C7B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0619" y="812194"/>
            <a:ext cx="2428875"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75979E72-F8CD-3533-794E-073F2F03D9D7}"/>
              </a:ext>
            </a:extLst>
          </p:cNvPr>
          <p:cNvSpPr txBox="1"/>
          <p:nvPr/>
        </p:nvSpPr>
        <p:spPr>
          <a:xfrm>
            <a:off x="9606628" y="477272"/>
            <a:ext cx="2039112"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特高第</a:t>
            </a:r>
            <a:r>
              <a:rPr lang="en-US" altLang="ja-JP" sz="1400" dirty="0">
                <a:latin typeface="BIZ UDPゴシック" panose="020B0400000000000000" pitchFamily="50" charset="-128"/>
                <a:ea typeface="BIZ UDPゴシック" panose="020B0400000000000000" pitchFamily="50" charset="-128"/>
              </a:rPr>
              <a:t>1</a:t>
            </a:r>
            <a:r>
              <a:rPr lang="ja-JP" altLang="en-US" sz="1400" dirty="0">
                <a:latin typeface="BIZ UDPゴシック" panose="020B0400000000000000" pitchFamily="50" charset="-128"/>
                <a:ea typeface="BIZ UDPゴシック" panose="020B0400000000000000" pitchFamily="50" charset="-128"/>
              </a:rPr>
              <a:t>課長：毛利基</a:t>
            </a:r>
            <a:endParaRPr kumimoji="1" lang="ja-JP" altLang="en-US" sz="1400" dirty="0">
              <a:latin typeface="BIZ UDPゴシック" panose="020B0400000000000000" pitchFamily="50" charset="-128"/>
              <a:ea typeface="BIZ UDPゴシック" panose="020B0400000000000000" pitchFamily="50" charset="-128"/>
            </a:endParaRPr>
          </a:p>
        </p:txBody>
      </p:sp>
      <p:pic>
        <p:nvPicPr>
          <p:cNvPr id="1030" name="Picture 6" descr="スパイM 謀略の極限を生きた男★小林峻一 鈴木隆一★文春文庫 - ブックハウスQ">
            <a:extLst>
              <a:ext uri="{FF2B5EF4-FFF2-40B4-BE49-F238E27FC236}">
                <a16:creationId xmlns:a16="http://schemas.microsoft.com/office/drawing/2014/main" id="{AA5AF6DF-B92E-DBFA-275D-FC14CA1DD6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00" y="4443497"/>
            <a:ext cx="1557644" cy="2250321"/>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F8765E6-AFBA-4A80-6884-4060988D3F5A}"/>
              </a:ext>
            </a:extLst>
          </p:cNvPr>
          <p:cNvSpPr txBox="1"/>
          <p:nvPr/>
        </p:nvSpPr>
        <p:spPr>
          <a:xfrm>
            <a:off x="667565" y="6648355"/>
            <a:ext cx="1697513" cy="246221"/>
          </a:xfrm>
          <a:prstGeom prst="rect">
            <a:avLst/>
          </a:prstGeom>
          <a:noFill/>
        </p:spPr>
        <p:txBody>
          <a:bodyPr wrap="square" rtlCol="0">
            <a:spAutoFit/>
          </a:bodyPr>
          <a:lstStyle/>
          <a:p>
            <a:pPr algn="ctr"/>
            <a:r>
              <a:rPr lang="ja-JP" altLang="en-US" sz="1000" dirty="0">
                <a:latin typeface="BIZ UDPゴシック" panose="020B0400000000000000" pitchFamily="50" charset="-128"/>
                <a:ea typeface="BIZ UDPゴシック" panose="020B0400000000000000" pitchFamily="50" charset="-128"/>
              </a:rPr>
              <a:t>（出所）</a:t>
            </a:r>
            <a:r>
              <a:rPr lang="en-US" altLang="ja-JP" sz="1000" dirty="0">
                <a:latin typeface="BIZ UDPゴシック" panose="020B0400000000000000" pitchFamily="50" charset="-128"/>
                <a:ea typeface="BIZ UDPゴシック" panose="020B0400000000000000" pitchFamily="50" charset="-128"/>
              </a:rPr>
              <a:t>Amazon</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805DB28F-9D4A-65BE-D43E-A59388C969ED}"/>
              </a:ext>
            </a:extLst>
          </p:cNvPr>
          <p:cNvSpPr txBox="1"/>
          <p:nvPr/>
        </p:nvSpPr>
        <p:spPr>
          <a:xfrm>
            <a:off x="6589675" y="1325880"/>
            <a:ext cx="2075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特別高等警察</a:t>
            </a:r>
          </a:p>
        </p:txBody>
      </p:sp>
      <p:sp>
        <p:nvSpPr>
          <p:cNvPr id="10" name="四角形: 角を丸くする 9">
            <a:extLst>
              <a:ext uri="{FF2B5EF4-FFF2-40B4-BE49-F238E27FC236}">
                <a16:creationId xmlns:a16="http://schemas.microsoft.com/office/drawing/2014/main" id="{6CCDE462-ABE8-EADC-9F28-7E7555EDBA28}"/>
              </a:ext>
            </a:extLst>
          </p:cNvPr>
          <p:cNvSpPr/>
          <p:nvPr/>
        </p:nvSpPr>
        <p:spPr>
          <a:xfrm>
            <a:off x="6464948" y="2988844"/>
            <a:ext cx="2428875"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非常時共産党</a:t>
            </a:r>
          </a:p>
        </p:txBody>
      </p:sp>
      <p:sp>
        <p:nvSpPr>
          <p:cNvPr id="11" name="テキスト ボックス 10">
            <a:extLst>
              <a:ext uri="{FF2B5EF4-FFF2-40B4-BE49-F238E27FC236}">
                <a16:creationId xmlns:a16="http://schemas.microsoft.com/office/drawing/2014/main" id="{B8E26EB5-128A-C2F3-57A9-1E7AD1932050}"/>
              </a:ext>
            </a:extLst>
          </p:cNvPr>
          <p:cNvSpPr txBox="1"/>
          <p:nvPr/>
        </p:nvSpPr>
        <p:spPr>
          <a:xfrm>
            <a:off x="6880714" y="2157362"/>
            <a:ext cx="1490472" cy="369332"/>
          </a:xfrm>
          <a:prstGeom prst="rect">
            <a:avLst/>
          </a:prstGeom>
          <a:no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スパイ</a:t>
            </a:r>
            <a:r>
              <a:rPr kumimoji="1" lang="en-US" altLang="ja-JP" b="1" dirty="0">
                <a:latin typeface="BIZ UDPゴシック" panose="020B0400000000000000" pitchFamily="50" charset="-128"/>
                <a:ea typeface="BIZ UDPゴシック" panose="020B0400000000000000" pitchFamily="50" charset="-128"/>
              </a:rPr>
              <a:t>M</a:t>
            </a:r>
            <a:endParaRPr kumimoji="1" lang="ja-JP" altLang="en-US" b="1" dirty="0">
              <a:latin typeface="BIZ UDPゴシック" panose="020B0400000000000000" pitchFamily="50" charset="-128"/>
              <a:ea typeface="BIZ UDPゴシック" panose="020B0400000000000000" pitchFamily="50" charset="-128"/>
            </a:endParaRPr>
          </a:p>
        </p:txBody>
      </p:sp>
      <p:cxnSp>
        <p:nvCxnSpPr>
          <p:cNvPr id="13" name="直線矢印コネクタ 12">
            <a:extLst>
              <a:ext uri="{FF2B5EF4-FFF2-40B4-BE49-F238E27FC236}">
                <a16:creationId xmlns:a16="http://schemas.microsoft.com/office/drawing/2014/main" id="{C295730C-3E18-68BE-DB33-64F4E996A4D3}"/>
              </a:ext>
            </a:extLst>
          </p:cNvPr>
          <p:cNvCxnSpPr>
            <a:stCxn id="9" idx="2"/>
            <a:endCxn id="11" idx="0"/>
          </p:cNvCxnSpPr>
          <p:nvPr/>
        </p:nvCxnSpPr>
        <p:spPr>
          <a:xfrm flipH="1">
            <a:off x="7625950" y="1695212"/>
            <a:ext cx="1569" cy="4621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B1EC4DD-2A77-0FBE-AA1E-3D0046805028}"/>
              </a:ext>
            </a:extLst>
          </p:cNvPr>
          <p:cNvCxnSpPr/>
          <p:nvPr/>
        </p:nvCxnSpPr>
        <p:spPr>
          <a:xfrm flipH="1">
            <a:off x="7624381" y="2526694"/>
            <a:ext cx="1569" cy="4621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C5FEBF89-2BEC-D398-1283-2B4978D792FA}"/>
              </a:ext>
            </a:extLst>
          </p:cNvPr>
          <p:cNvSpPr/>
          <p:nvPr/>
        </p:nvSpPr>
        <p:spPr>
          <a:xfrm>
            <a:off x="6838870" y="4035388"/>
            <a:ext cx="1699717"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上海共産党</a:t>
            </a:r>
          </a:p>
        </p:txBody>
      </p:sp>
      <p:sp>
        <p:nvSpPr>
          <p:cNvPr id="18" name="四角形: 角を丸くする 17">
            <a:extLst>
              <a:ext uri="{FF2B5EF4-FFF2-40B4-BE49-F238E27FC236}">
                <a16:creationId xmlns:a16="http://schemas.microsoft.com/office/drawing/2014/main" id="{BDF2D057-F950-9494-F82C-23E9F51B3656}"/>
              </a:ext>
            </a:extLst>
          </p:cNvPr>
          <p:cNvSpPr/>
          <p:nvPr/>
        </p:nvSpPr>
        <p:spPr>
          <a:xfrm>
            <a:off x="7906911" y="5298191"/>
            <a:ext cx="1699717"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中国</a:t>
            </a:r>
            <a:r>
              <a:rPr kumimoji="1" lang="ja-JP" altLang="en-US" sz="2000" dirty="0">
                <a:latin typeface="BIZ UDPゴシック" panose="020B0400000000000000" pitchFamily="50" charset="-128"/>
                <a:ea typeface="BIZ UDPゴシック" panose="020B0400000000000000" pitchFamily="50" charset="-128"/>
              </a:rPr>
              <a:t>共産党</a:t>
            </a:r>
          </a:p>
        </p:txBody>
      </p:sp>
      <p:sp>
        <p:nvSpPr>
          <p:cNvPr id="19" name="四角形: 角を丸くする 18">
            <a:extLst>
              <a:ext uri="{FF2B5EF4-FFF2-40B4-BE49-F238E27FC236}">
                <a16:creationId xmlns:a16="http://schemas.microsoft.com/office/drawing/2014/main" id="{EDA0BBED-531F-8E61-1CE6-00D4D7F54885}"/>
              </a:ext>
            </a:extLst>
          </p:cNvPr>
          <p:cNvSpPr/>
          <p:nvPr/>
        </p:nvSpPr>
        <p:spPr>
          <a:xfrm>
            <a:off x="5615089" y="5298191"/>
            <a:ext cx="1699717"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朝鮮共産党</a:t>
            </a:r>
          </a:p>
        </p:txBody>
      </p:sp>
      <p:sp>
        <p:nvSpPr>
          <p:cNvPr id="20" name="四角形: 角を丸くする 19">
            <a:extLst>
              <a:ext uri="{FF2B5EF4-FFF2-40B4-BE49-F238E27FC236}">
                <a16:creationId xmlns:a16="http://schemas.microsoft.com/office/drawing/2014/main" id="{FC7CA14C-0F7C-5CD9-C49D-902BE97F52BE}"/>
              </a:ext>
            </a:extLst>
          </p:cNvPr>
          <p:cNvSpPr/>
          <p:nvPr/>
        </p:nvSpPr>
        <p:spPr>
          <a:xfrm>
            <a:off x="10107498" y="5298191"/>
            <a:ext cx="1699717"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コミンテルン</a:t>
            </a:r>
          </a:p>
        </p:txBody>
      </p:sp>
      <p:cxnSp>
        <p:nvCxnSpPr>
          <p:cNvPr id="22" name="直線矢印コネクタ 21">
            <a:extLst>
              <a:ext uri="{FF2B5EF4-FFF2-40B4-BE49-F238E27FC236}">
                <a16:creationId xmlns:a16="http://schemas.microsoft.com/office/drawing/2014/main" id="{E3AF738D-FD9E-6C98-4080-8DC3350A51F5}"/>
              </a:ext>
            </a:extLst>
          </p:cNvPr>
          <p:cNvCxnSpPr>
            <a:stCxn id="10" idx="2"/>
            <a:endCxn id="17" idx="0"/>
          </p:cNvCxnSpPr>
          <p:nvPr/>
        </p:nvCxnSpPr>
        <p:spPr>
          <a:xfrm>
            <a:off x="7679386" y="3456702"/>
            <a:ext cx="9343" cy="5786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FBEF40FF-6558-594F-B630-F2D17407C1D3}"/>
              </a:ext>
            </a:extLst>
          </p:cNvPr>
          <p:cNvCxnSpPr>
            <a:stCxn id="17" idx="2"/>
            <a:endCxn id="18" idx="0"/>
          </p:cNvCxnSpPr>
          <p:nvPr/>
        </p:nvCxnSpPr>
        <p:spPr>
          <a:xfrm>
            <a:off x="7688729" y="4503246"/>
            <a:ext cx="1068041" cy="79494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11D8366-7368-64BE-9E78-72FD586DC2D7}"/>
              </a:ext>
            </a:extLst>
          </p:cNvPr>
          <p:cNvCxnSpPr>
            <a:cxnSpLocks/>
            <a:stCxn id="17" idx="2"/>
            <a:endCxn id="19" idx="0"/>
          </p:cNvCxnSpPr>
          <p:nvPr/>
        </p:nvCxnSpPr>
        <p:spPr>
          <a:xfrm flipH="1">
            <a:off x="6464948" y="4503246"/>
            <a:ext cx="1223781" cy="79494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467F9110-0A02-24F4-7891-9E0B8AD8A15B}"/>
              </a:ext>
            </a:extLst>
          </p:cNvPr>
          <p:cNvCxnSpPr>
            <a:stCxn id="20" idx="1"/>
            <a:endCxn id="18" idx="3"/>
          </p:cNvCxnSpPr>
          <p:nvPr/>
        </p:nvCxnSpPr>
        <p:spPr>
          <a:xfrm flipH="1">
            <a:off x="9606628" y="5532120"/>
            <a:ext cx="5008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803088C-4C48-A128-A115-21099621B11B}"/>
              </a:ext>
            </a:extLst>
          </p:cNvPr>
          <p:cNvSpPr txBox="1"/>
          <p:nvPr/>
        </p:nvSpPr>
        <p:spPr>
          <a:xfrm>
            <a:off x="8442483" y="4032437"/>
            <a:ext cx="1088136"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特高警察</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上海憲兵隊</a:t>
            </a:r>
          </a:p>
        </p:txBody>
      </p:sp>
      <p:sp>
        <p:nvSpPr>
          <p:cNvPr id="31" name="テキスト ボックス 30">
            <a:extLst>
              <a:ext uri="{FF2B5EF4-FFF2-40B4-BE49-F238E27FC236}">
                <a16:creationId xmlns:a16="http://schemas.microsoft.com/office/drawing/2014/main" id="{0E9642D6-28E7-1799-0FB5-5AA454280F52}"/>
              </a:ext>
            </a:extLst>
          </p:cNvPr>
          <p:cNvSpPr txBox="1"/>
          <p:nvPr/>
        </p:nvSpPr>
        <p:spPr>
          <a:xfrm>
            <a:off x="5597777" y="4334461"/>
            <a:ext cx="1557644"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上海工部局</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警察高等課（英国）</a:t>
            </a:r>
          </a:p>
        </p:txBody>
      </p:sp>
      <p:sp>
        <p:nvSpPr>
          <p:cNvPr id="32" name="テキスト ボックス 31">
            <a:extLst>
              <a:ext uri="{FF2B5EF4-FFF2-40B4-BE49-F238E27FC236}">
                <a16:creationId xmlns:a16="http://schemas.microsoft.com/office/drawing/2014/main" id="{4CC97F3B-4488-01C0-A2F4-7DB071B27E54}"/>
              </a:ext>
            </a:extLst>
          </p:cNvPr>
          <p:cNvSpPr txBox="1"/>
          <p:nvPr/>
        </p:nvSpPr>
        <p:spPr>
          <a:xfrm>
            <a:off x="5686125" y="5750945"/>
            <a:ext cx="1557644"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在上海の共産組織</a:t>
            </a:r>
          </a:p>
        </p:txBody>
      </p:sp>
      <p:pic>
        <p:nvPicPr>
          <p:cNvPr id="1032" name="Picture 8">
            <a:extLst>
              <a:ext uri="{FF2B5EF4-FFF2-40B4-BE49-F238E27FC236}">
                <a16:creationId xmlns:a16="http://schemas.microsoft.com/office/drawing/2014/main" id="{BAF1B727-E68B-81AF-C43E-CEA263516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2658" y="4443497"/>
            <a:ext cx="1561160" cy="225032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A0BAEA63-40C6-FF8F-93E2-29338055CFA7}"/>
              </a:ext>
            </a:extLst>
          </p:cNvPr>
          <p:cNvSpPr txBox="1"/>
          <p:nvPr/>
        </p:nvSpPr>
        <p:spPr>
          <a:xfrm>
            <a:off x="2621886" y="6669136"/>
            <a:ext cx="1697513" cy="246221"/>
          </a:xfrm>
          <a:prstGeom prst="rect">
            <a:avLst/>
          </a:prstGeom>
          <a:noFill/>
        </p:spPr>
        <p:txBody>
          <a:bodyPr wrap="square" rtlCol="0">
            <a:spAutoFit/>
          </a:bodyPr>
          <a:lstStyle/>
          <a:p>
            <a:pPr algn="ctr"/>
            <a:r>
              <a:rPr lang="ja-JP" altLang="en-US" sz="1000" dirty="0">
                <a:latin typeface="BIZ UDPゴシック" panose="020B0400000000000000" pitchFamily="50" charset="-128"/>
                <a:ea typeface="BIZ UDPゴシック" panose="020B0400000000000000" pitchFamily="50" charset="-128"/>
              </a:rPr>
              <a:t>（出所）</a:t>
            </a:r>
            <a:r>
              <a:rPr lang="en-US" altLang="ja-JP" sz="1000" dirty="0">
                <a:latin typeface="BIZ UDPゴシック" panose="020B0400000000000000" pitchFamily="50" charset="-128"/>
                <a:ea typeface="BIZ UDPゴシック" panose="020B0400000000000000" pitchFamily="50" charset="-128"/>
              </a:rPr>
              <a:t>Amazon</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35" name="テキスト ボックス 34">
            <a:extLst>
              <a:ext uri="{FF2B5EF4-FFF2-40B4-BE49-F238E27FC236}">
                <a16:creationId xmlns:a16="http://schemas.microsoft.com/office/drawing/2014/main" id="{5AF6879C-3597-99F2-AEF8-5473F955941E}"/>
              </a:ext>
            </a:extLst>
          </p:cNvPr>
          <p:cNvSpPr txBox="1"/>
          <p:nvPr/>
        </p:nvSpPr>
        <p:spPr>
          <a:xfrm>
            <a:off x="7838064" y="2250997"/>
            <a:ext cx="1374157" cy="276999"/>
          </a:xfrm>
          <a:prstGeom prst="rect">
            <a:avLst/>
          </a:prstGeom>
          <a:noFill/>
        </p:spPr>
        <p:txBody>
          <a:bodyPr wrap="square">
            <a:spAutoFit/>
          </a:bodyPr>
          <a:lstStyle/>
          <a:p>
            <a:pPr algn="ctr"/>
            <a:r>
              <a:rPr lang="ja-JP" altLang="en-US" sz="1200" i="0" dirty="0">
                <a:effectLst/>
                <a:latin typeface="BIZ UDPゴシック" panose="020B0400000000000000" pitchFamily="50" charset="-128"/>
                <a:ea typeface="BIZ UDPゴシック" panose="020B0400000000000000" pitchFamily="50" charset="-128"/>
              </a:rPr>
              <a:t>飯塚 盈延</a:t>
            </a:r>
            <a:endParaRPr lang="ja-JP" altLang="en-US" sz="1200"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EBCCD732-54E7-F2FD-7C52-D7719EB816FE}"/>
              </a:ext>
            </a:extLst>
          </p:cNvPr>
          <p:cNvSpPr txBox="1"/>
          <p:nvPr/>
        </p:nvSpPr>
        <p:spPr>
          <a:xfrm>
            <a:off x="7637889" y="2690115"/>
            <a:ext cx="1466593"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日本共産党</a:t>
            </a:r>
          </a:p>
        </p:txBody>
      </p:sp>
    </p:spTree>
    <p:extLst>
      <p:ext uri="{BB962C8B-B14F-4D97-AF65-F5344CB8AC3E}">
        <p14:creationId xmlns:p14="http://schemas.microsoft.com/office/powerpoint/2010/main" val="3971376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旧</a:t>
            </a:r>
            <a:r>
              <a:rPr kumimoji="1" lang="ja-JP" altLang="en-US" sz="8000" b="1" dirty="0">
                <a:latin typeface="BIZ UDPゴシック" panose="020B0400000000000000" pitchFamily="50" charset="-128"/>
                <a:ea typeface="BIZ UDPゴシック" panose="020B0400000000000000" pitchFamily="50" charset="-128"/>
              </a:rPr>
              <a:t>日本軍の諜報組織</a:t>
            </a:r>
          </a:p>
        </p:txBody>
      </p:sp>
    </p:spTree>
    <p:extLst>
      <p:ext uri="{BB962C8B-B14F-4D97-AF65-F5344CB8AC3E}">
        <p14:creationId xmlns:p14="http://schemas.microsoft.com/office/powerpoint/2010/main" val="4287903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帝国陸海軍の組織</a:t>
            </a:r>
          </a:p>
        </p:txBody>
      </p:sp>
      <p:pic>
        <p:nvPicPr>
          <p:cNvPr id="1026" name="Picture 2" descr="昭和天皇が激怒した日－昭和時代ネタ】 - 社会科講師の流儀 さん">
            <a:extLst>
              <a:ext uri="{FF2B5EF4-FFF2-40B4-BE49-F238E27FC236}">
                <a16:creationId xmlns:a16="http://schemas.microsoft.com/office/drawing/2014/main" id="{BD6362EE-C12F-E8ED-6410-B23319C34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491" y="1084696"/>
            <a:ext cx="2253993" cy="1666746"/>
          </a:xfrm>
          <a:prstGeom prst="rect">
            <a:avLst/>
          </a:prstGeom>
          <a:noFill/>
          <a:extLst>
            <a:ext uri="{909E8E84-426E-40DD-AFC4-6F175D3DCCD1}">
              <a14:hiddenFill xmlns:a14="http://schemas.microsoft.com/office/drawing/2010/main">
                <a:solidFill>
                  <a:srgbClr val="FFFFFF"/>
                </a:solidFill>
              </a14:hiddenFill>
            </a:ext>
          </a:extLst>
        </p:spPr>
      </p:pic>
      <p:sp>
        <p:nvSpPr>
          <p:cNvPr id="2" name="四角形: 角を丸くする 1">
            <a:extLst>
              <a:ext uri="{FF2B5EF4-FFF2-40B4-BE49-F238E27FC236}">
                <a16:creationId xmlns:a16="http://schemas.microsoft.com/office/drawing/2014/main" id="{A7A4D8EF-CE40-9EE9-C013-B0DB2C510CB4}"/>
              </a:ext>
            </a:extLst>
          </p:cNvPr>
          <p:cNvSpPr/>
          <p:nvPr/>
        </p:nvSpPr>
        <p:spPr>
          <a:xfrm>
            <a:off x="593356" y="3720371"/>
            <a:ext cx="1064276" cy="554711"/>
          </a:xfrm>
          <a:prstGeom prst="roundRect">
            <a:avLst/>
          </a:prstGeom>
          <a:solidFill>
            <a:schemeClr val="tx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内閣</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FDAA4B85-F2C2-A5CC-F8D5-5C69E56C72DD}"/>
              </a:ext>
            </a:extLst>
          </p:cNvPr>
          <p:cNvSpPr/>
          <p:nvPr/>
        </p:nvSpPr>
        <p:spPr>
          <a:xfrm>
            <a:off x="2937353" y="3720372"/>
            <a:ext cx="1033285" cy="554711"/>
          </a:xfrm>
          <a:prstGeom prst="roundRect">
            <a:avLst/>
          </a:prstGeom>
          <a:solidFill>
            <a:srgbClr val="00206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司法</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415973F6-372D-2E41-47F6-95C214A579CD}"/>
              </a:ext>
            </a:extLst>
          </p:cNvPr>
          <p:cNvSpPr/>
          <p:nvPr/>
        </p:nvSpPr>
        <p:spPr>
          <a:xfrm>
            <a:off x="4216645" y="3720372"/>
            <a:ext cx="1574555" cy="554711"/>
          </a:xfrm>
          <a:prstGeom prst="roundRect">
            <a:avLst/>
          </a:prstGeom>
          <a:solidFill>
            <a:srgbClr val="7030A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帝国議会</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B003F89-77EA-E0CC-5C7C-E6714B3004C9}"/>
              </a:ext>
            </a:extLst>
          </p:cNvPr>
          <p:cNvSpPr txBox="1"/>
          <p:nvPr/>
        </p:nvSpPr>
        <p:spPr>
          <a:xfrm>
            <a:off x="4932492" y="709312"/>
            <a:ext cx="2253992" cy="37894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天皇／大元帥</a:t>
            </a:r>
          </a:p>
        </p:txBody>
      </p:sp>
      <p:sp>
        <p:nvSpPr>
          <p:cNvPr id="8" name="テキスト ボックス 7">
            <a:extLst>
              <a:ext uri="{FF2B5EF4-FFF2-40B4-BE49-F238E27FC236}">
                <a16:creationId xmlns:a16="http://schemas.microsoft.com/office/drawing/2014/main" id="{E02E58A4-9B6A-8AA0-5186-1D623E79DB8F}"/>
              </a:ext>
            </a:extLst>
          </p:cNvPr>
          <p:cNvSpPr txBox="1"/>
          <p:nvPr/>
        </p:nvSpPr>
        <p:spPr>
          <a:xfrm>
            <a:off x="1736121" y="4867602"/>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陸軍省</a:t>
            </a:r>
          </a:p>
        </p:txBody>
      </p:sp>
      <p:sp>
        <p:nvSpPr>
          <p:cNvPr id="9" name="テキスト ボックス 8">
            <a:extLst>
              <a:ext uri="{FF2B5EF4-FFF2-40B4-BE49-F238E27FC236}">
                <a16:creationId xmlns:a16="http://schemas.microsoft.com/office/drawing/2014/main" id="{8587D8A2-637D-B856-CD8E-B0C1B86917FE}"/>
              </a:ext>
            </a:extLst>
          </p:cNvPr>
          <p:cNvSpPr txBox="1"/>
          <p:nvPr/>
        </p:nvSpPr>
        <p:spPr>
          <a:xfrm>
            <a:off x="1085799" y="4867603"/>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海軍省</a:t>
            </a:r>
          </a:p>
        </p:txBody>
      </p:sp>
      <p:sp>
        <p:nvSpPr>
          <p:cNvPr id="10" name="テキスト ボックス 9">
            <a:extLst>
              <a:ext uri="{FF2B5EF4-FFF2-40B4-BE49-F238E27FC236}">
                <a16:creationId xmlns:a16="http://schemas.microsoft.com/office/drawing/2014/main" id="{A523AE0A-3792-32A0-31DE-709FD1F0BC9B}"/>
              </a:ext>
            </a:extLst>
          </p:cNvPr>
          <p:cNvSpPr txBox="1"/>
          <p:nvPr/>
        </p:nvSpPr>
        <p:spPr>
          <a:xfrm>
            <a:off x="402525" y="4867602"/>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内務省</a:t>
            </a:r>
          </a:p>
        </p:txBody>
      </p:sp>
      <p:cxnSp>
        <p:nvCxnSpPr>
          <p:cNvPr id="12" name="コネクタ: カギ線 11">
            <a:extLst>
              <a:ext uri="{FF2B5EF4-FFF2-40B4-BE49-F238E27FC236}">
                <a16:creationId xmlns:a16="http://schemas.microsoft.com/office/drawing/2014/main" id="{E1E4485A-7131-B7DF-BCEF-14FF59CC1C58}"/>
              </a:ext>
            </a:extLst>
          </p:cNvPr>
          <p:cNvCxnSpPr>
            <a:cxnSpLocks/>
            <a:stCxn id="2" idx="2"/>
            <a:endCxn id="9" idx="0"/>
          </p:cNvCxnSpPr>
          <p:nvPr/>
        </p:nvCxnSpPr>
        <p:spPr>
          <a:xfrm rot="16200000" flipH="1">
            <a:off x="947886" y="4452690"/>
            <a:ext cx="592521" cy="237304"/>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0E430E30-79C2-51BB-7DFB-50BE1914BBC3}"/>
              </a:ext>
            </a:extLst>
          </p:cNvPr>
          <p:cNvCxnSpPr>
            <a:cxnSpLocks/>
            <a:stCxn id="2" idx="2"/>
            <a:endCxn id="8" idx="0"/>
          </p:cNvCxnSpPr>
          <p:nvPr/>
        </p:nvCxnSpPr>
        <p:spPr>
          <a:xfrm rot="16200000" flipH="1">
            <a:off x="1273047" y="4127529"/>
            <a:ext cx="592520" cy="887626"/>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F0C21E6B-FD4F-AF75-A493-0EBA20C1EFD2}"/>
              </a:ext>
            </a:extLst>
          </p:cNvPr>
          <p:cNvCxnSpPr>
            <a:cxnSpLocks/>
            <a:stCxn id="2" idx="2"/>
            <a:endCxn id="10" idx="0"/>
          </p:cNvCxnSpPr>
          <p:nvPr/>
        </p:nvCxnSpPr>
        <p:spPr>
          <a:xfrm rot="5400000">
            <a:off x="606249" y="4348357"/>
            <a:ext cx="592520" cy="445970"/>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10E6EF72-53A2-7F43-F308-6D59B7265FF0}"/>
              </a:ext>
            </a:extLst>
          </p:cNvPr>
          <p:cNvSpPr/>
          <p:nvPr/>
        </p:nvSpPr>
        <p:spPr>
          <a:xfrm>
            <a:off x="6993925" y="3814122"/>
            <a:ext cx="1902940" cy="675503"/>
          </a:xfrm>
          <a:prstGeom prst="roundRect">
            <a:avLst/>
          </a:prstGeom>
          <a:solidFill>
            <a:schemeClr val="accent4">
              <a:lumMod val="75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参謀本部</a:t>
            </a:r>
            <a:endParaRPr kumimoji="1" lang="en-US" altLang="ja-JP" b="1"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参謀総長</a:t>
            </a:r>
          </a:p>
        </p:txBody>
      </p:sp>
      <p:sp>
        <p:nvSpPr>
          <p:cNvPr id="18" name="四角形: 角を丸くする 17">
            <a:extLst>
              <a:ext uri="{FF2B5EF4-FFF2-40B4-BE49-F238E27FC236}">
                <a16:creationId xmlns:a16="http://schemas.microsoft.com/office/drawing/2014/main" id="{B25C2AAE-6DF3-E466-0260-06AE27F68376}"/>
              </a:ext>
            </a:extLst>
          </p:cNvPr>
          <p:cNvSpPr/>
          <p:nvPr/>
        </p:nvSpPr>
        <p:spPr>
          <a:xfrm>
            <a:off x="9440562" y="3814121"/>
            <a:ext cx="1902940" cy="675503"/>
          </a:xfrm>
          <a:prstGeom prst="roundRect">
            <a:avLst/>
          </a:prstGeom>
          <a:solidFill>
            <a:schemeClr val="accent5">
              <a:lumMod val="75000"/>
            </a:schemeClr>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軍令部</a:t>
            </a: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b="1" dirty="0">
                <a:latin typeface="BIZ UDPゴシック" panose="020B0400000000000000" pitchFamily="50" charset="-128"/>
                <a:ea typeface="BIZ UDPゴシック" panose="020B0400000000000000" pitchFamily="50" charset="-128"/>
              </a:rPr>
              <a:t>軍令部総長</a:t>
            </a:r>
            <a:endParaRPr kumimoji="1" lang="ja-JP" altLang="en-US" b="1" dirty="0">
              <a:latin typeface="BIZ UDPゴシック" panose="020B0400000000000000" pitchFamily="50" charset="-128"/>
              <a:ea typeface="BIZ UDPゴシック" panose="020B0400000000000000" pitchFamily="50" charset="-128"/>
            </a:endParaRPr>
          </a:p>
        </p:txBody>
      </p:sp>
      <p:cxnSp>
        <p:nvCxnSpPr>
          <p:cNvPr id="20" name="コネクタ: カギ線 19">
            <a:extLst>
              <a:ext uri="{FF2B5EF4-FFF2-40B4-BE49-F238E27FC236}">
                <a16:creationId xmlns:a16="http://schemas.microsoft.com/office/drawing/2014/main" id="{0908658C-A1D9-37F8-FD78-A989BB422162}"/>
              </a:ext>
            </a:extLst>
          </p:cNvPr>
          <p:cNvCxnSpPr>
            <a:cxnSpLocks/>
            <a:stCxn id="4" idx="0"/>
            <a:endCxn id="1026" idx="2"/>
          </p:cNvCxnSpPr>
          <p:nvPr/>
        </p:nvCxnSpPr>
        <p:spPr>
          <a:xfrm rot="5400000" flipH="1" flipV="1">
            <a:off x="4272277" y="1933161"/>
            <a:ext cx="968930" cy="2605492"/>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5E318A39-6EDA-0740-0CAE-ED168FD1D16C}"/>
              </a:ext>
            </a:extLst>
          </p:cNvPr>
          <p:cNvCxnSpPr>
            <a:stCxn id="6" idx="0"/>
            <a:endCxn id="1026" idx="2"/>
          </p:cNvCxnSpPr>
          <p:nvPr/>
        </p:nvCxnSpPr>
        <p:spPr>
          <a:xfrm rot="5400000" flipH="1" flipV="1">
            <a:off x="5047240" y="2708125"/>
            <a:ext cx="968930" cy="105556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DF1D958-4789-734B-0631-0751DA06B09A}"/>
              </a:ext>
            </a:extLst>
          </p:cNvPr>
          <p:cNvCxnSpPr>
            <a:cxnSpLocks/>
            <a:stCxn id="2" idx="0"/>
            <a:endCxn id="1026" idx="2"/>
          </p:cNvCxnSpPr>
          <p:nvPr/>
        </p:nvCxnSpPr>
        <p:spPr>
          <a:xfrm rot="5400000" flipH="1" flipV="1">
            <a:off x="3108027" y="768910"/>
            <a:ext cx="968929" cy="4933994"/>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a16="http://schemas.microsoft.com/office/drawing/2014/main" id="{D8CE15E5-FC58-84F4-B059-2E9F0CDB52BA}"/>
              </a:ext>
            </a:extLst>
          </p:cNvPr>
          <p:cNvCxnSpPr>
            <a:cxnSpLocks/>
          </p:cNvCxnSpPr>
          <p:nvPr/>
        </p:nvCxnSpPr>
        <p:spPr>
          <a:xfrm rot="16200000" flipH="1">
            <a:off x="6932127" y="2793420"/>
            <a:ext cx="1267624" cy="758912"/>
          </a:xfrm>
          <a:prstGeom prst="bentConnector3">
            <a:avLst>
              <a:gd name="adj1" fmla="val 61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ADB2BDF0-F759-9F39-19A4-BA94DB9F75F5}"/>
              </a:ext>
            </a:extLst>
          </p:cNvPr>
          <p:cNvCxnSpPr>
            <a:cxnSpLocks/>
            <a:endCxn id="18" idx="0"/>
          </p:cNvCxnSpPr>
          <p:nvPr/>
        </p:nvCxnSpPr>
        <p:spPr>
          <a:xfrm>
            <a:off x="7186484" y="2543990"/>
            <a:ext cx="3205548" cy="1270131"/>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61D6FB9B-B1BD-B024-9C82-1C4AB40CBA24}"/>
              </a:ext>
            </a:extLst>
          </p:cNvPr>
          <p:cNvSpPr/>
          <p:nvPr/>
        </p:nvSpPr>
        <p:spPr>
          <a:xfrm>
            <a:off x="1770389" y="3720371"/>
            <a:ext cx="1033285" cy="554711"/>
          </a:xfrm>
          <a:prstGeom prst="roundRect">
            <a:avLst/>
          </a:prstGeom>
          <a:solidFill>
            <a:srgbClr val="C0000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枢密院</a:t>
            </a:r>
            <a:endParaRPr kumimoji="1" lang="en-US" altLang="ja-JP" sz="2000" dirty="0">
              <a:latin typeface="BIZ UDPゴシック" panose="020B0400000000000000" pitchFamily="50" charset="-128"/>
              <a:ea typeface="BIZ UDPゴシック" panose="020B0400000000000000" pitchFamily="50" charset="-128"/>
            </a:endParaRPr>
          </a:p>
        </p:txBody>
      </p:sp>
      <p:cxnSp>
        <p:nvCxnSpPr>
          <p:cNvPr id="47" name="コネクタ: カギ線 46">
            <a:extLst>
              <a:ext uri="{FF2B5EF4-FFF2-40B4-BE49-F238E27FC236}">
                <a16:creationId xmlns:a16="http://schemas.microsoft.com/office/drawing/2014/main" id="{E641DACA-5DA3-B98A-8679-A849DA8D5EF1}"/>
              </a:ext>
            </a:extLst>
          </p:cNvPr>
          <p:cNvCxnSpPr>
            <a:stCxn id="1026" idx="2"/>
            <a:endCxn id="45" idx="0"/>
          </p:cNvCxnSpPr>
          <p:nvPr/>
        </p:nvCxnSpPr>
        <p:spPr>
          <a:xfrm rot="5400000">
            <a:off x="3688796" y="1349678"/>
            <a:ext cx="968929" cy="3772456"/>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8667E58-582B-A29D-FD22-17E0E60297E5}"/>
              </a:ext>
            </a:extLst>
          </p:cNvPr>
          <p:cNvSpPr txBox="1"/>
          <p:nvPr/>
        </p:nvSpPr>
        <p:spPr>
          <a:xfrm>
            <a:off x="4285217" y="4768748"/>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衆議院</a:t>
            </a:r>
          </a:p>
        </p:txBody>
      </p:sp>
      <p:sp>
        <p:nvSpPr>
          <p:cNvPr id="50" name="テキスト ボックス 49">
            <a:extLst>
              <a:ext uri="{FF2B5EF4-FFF2-40B4-BE49-F238E27FC236}">
                <a16:creationId xmlns:a16="http://schemas.microsoft.com/office/drawing/2014/main" id="{72D2CCF8-B294-D665-04A2-1E32D4CBBD7E}"/>
              </a:ext>
            </a:extLst>
          </p:cNvPr>
          <p:cNvSpPr txBox="1"/>
          <p:nvPr/>
        </p:nvSpPr>
        <p:spPr>
          <a:xfrm>
            <a:off x="5075771" y="4768748"/>
            <a:ext cx="553998" cy="1269163"/>
          </a:xfrm>
          <a:prstGeom prst="rect">
            <a:avLst/>
          </a:prstGeom>
          <a:noFill/>
        </p:spPr>
        <p:txBody>
          <a:bodyPr vert="eaVert" wrap="square" rtlCol="0">
            <a:spAutoFit/>
          </a:bodyPr>
          <a:lstStyle/>
          <a:p>
            <a:r>
              <a:rPr lang="ja-JP" altLang="en-US" sz="2400" dirty="0">
                <a:latin typeface="BIZ UDPゴシック" panose="020B0400000000000000" pitchFamily="50" charset="-128"/>
                <a:ea typeface="BIZ UDPゴシック" panose="020B0400000000000000" pitchFamily="50" charset="-128"/>
              </a:rPr>
              <a:t>貴族</a:t>
            </a:r>
            <a:r>
              <a:rPr kumimoji="1" lang="ja-JP" altLang="en-US" sz="2400" dirty="0">
                <a:latin typeface="BIZ UDPゴシック" panose="020B0400000000000000" pitchFamily="50" charset="-128"/>
                <a:ea typeface="BIZ UDPゴシック" panose="020B0400000000000000" pitchFamily="50" charset="-128"/>
              </a:rPr>
              <a:t>院</a:t>
            </a:r>
          </a:p>
        </p:txBody>
      </p:sp>
      <p:cxnSp>
        <p:nvCxnSpPr>
          <p:cNvPr id="54" name="コネクタ: カギ線 53">
            <a:extLst>
              <a:ext uri="{FF2B5EF4-FFF2-40B4-BE49-F238E27FC236}">
                <a16:creationId xmlns:a16="http://schemas.microsoft.com/office/drawing/2014/main" id="{C829DCB2-3829-2F83-6A98-4F68AB636362}"/>
              </a:ext>
            </a:extLst>
          </p:cNvPr>
          <p:cNvCxnSpPr>
            <a:cxnSpLocks/>
          </p:cNvCxnSpPr>
          <p:nvPr/>
        </p:nvCxnSpPr>
        <p:spPr>
          <a:xfrm rot="5400000">
            <a:off x="4531980" y="4301062"/>
            <a:ext cx="493665" cy="441707"/>
          </a:xfrm>
          <a:prstGeom prst="bent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F4C26FE-C15F-365D-8044-A46CC5F3DE0E}"/>
              </a:ext>
            </a:extLst>
          </p:cNvPr>
          <p:cNvCxnSpPr>
            <a:cxnSpLocks/>
            <a:endCxn id="50" idx="0"/>
          </p:cNvCxnSpPr>
          <p:nvPr/>
        </p:nvCxnSpPr>
        <p:spPr>
          <a:xfrm rot="16200000" flipH="1">
            <a:off x="4929385" y="4345362"/>
            <a:ext cx="493665" cy="353105"/>
          </a:xfrm>
          <a:prstGeom prst="bent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E5379756-DF80-303C-6C1F-1857C2C33BB3}"/>
              </a:ext>
            </a:extLst>
          </p:cNvPr>
          <p:cNvSpPr txBox="1"/>
          <p:nvPr/>
        </p:nvSpPr>
        <p:spPr>
          <a:xfrm>
            <a:off x="7455243" y="4472285"/>
            <a:ext cx="980303"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陸軍</a:t>
            </a:r>
          </a:p>
        </p:txBody>
      </p:sp>
      <p:sp>
        <p:nvSpPr>
          <p:cNvPr id="59" name="テキスト ボックス 58">
            <a:extLst>
              <a:ext uri="{FF2B5EF4-FFF2-40B4-BE49-F238E27FC236}">
                <a16:creationId xmlns:a16="http://schemas.microsoft.com/office/drawing/2014/main" id="{03203219-9850-426E-81C4-0072F236464A}"/>
              </a:ext>
            </a:extLst>
          </p:cNvPr>
          <p:cNvSpPr txBox="1"/>
          <p:nvPr/>
        </p:nvSpPr>
        <p:spPr>
          <a:xfrm>
            <a:off x="9930713" y="4472285"/>
            <a:ext cx="980303"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海</a:t>
            </a:r>
            <a:r>
              <a:rPr kumimoji="1" lang="ja-JP" altLang="en-US" sz="2400" dirty="0">
                <a:latin typeface="BIZ UDPゴシック" panose="020B0400000000000000" pitchFamily="50" charset="-128"/>
                <a:ea typeface="BIZ UDPゴシック" panose="020B0400000000000000" pitchFamily="50" charset="-128"/>
              </a:rPr>
              <a:t>軍</a:t>
            </a:r>
          </a:p>
        </p:txBody>
      </p:sp>
      <p:sp>
        <p:nvSpPr>
          <p:cNvPr id="63" name="テキスト ボックス 62">
            <a:extLst>
              <a:ext uri="{FF2B5EF4-FFF2-40B4-BE49-F238E27FC236}">
                <a16:creationId xmlns:a16="http://schemas.microsoft.com/office/drawing/2014/main" id="{906DF2B5-FDEC-299E-C891-24588587D901}"/>
              </a:ext>
            </a:extLst>
          </p:cNvPr>
          <p:cNvSpPr txBox="1"/>
          <p:nvPr/>
        </p:nvSpPr>
        <p:spPr>
          <a:xfrm>
            <a:off x="8040447" y="1263063"/>
            <a:ext cx="1249063"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元帥府</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24" name="テキスト ボックス 1023">
            <a:extLst>
              <a:ext uri="{FF2B5EF4-FFF2-40B4-BE49-F238E27FC236}">
                <a16:creationId xmlns:a16="http://schemas.microsoft.com/office/drawing/2014/main" id="{1094A105-9669-7A59-72D9-C66E523BAB52}"/>
              </a:ext>
            </a:extLst>
          </p:cNvPr>
          <p:cNvSpPr txBox="1"/>
          <p:nvPr/>
        </p:nvSpPr>
        <p:spPr>
          <a:xfrm>
            <a:off x="8147540" y="1709499"/>
            <a:ext cx="1614299"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軍事参議院</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1027" name="コネクタ: カギ線 1026">
            <a:extLst>
              <a:ext uri="{FF2B5EF4-FFF2-40B4-BE49-F238E27FC236}">
                <a16:creationId xmlns:a16="http://schemas.microsoft.com/office/drawing/2014/main" id="{7A8567E6-E5BC-74F8-44A7-AA47AC781FA9}"/>
              </a:ext>
            </a:extLst>
          </p:cNvPr>
          <p:cNvCxnSpPr>
            <a:cxnSpLocks/>
          </p:cNvCxnSpPr>
          <p:nvPr/>
        </p:nvCxnSpPr>
        <p:spPr>
          <a:xfrm flipV="1">
            <a:off x="7186484" y="1482682"/>
            <a:ext cx="1067830" cy="433465"/>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0" name="コネクタ: カギ線 1029">
            <a:extLst>
              <a:ext uri="{FF2B5EF4-FFF2-40B4-BE49-F238E27FC236}">
                <a16:creationId xmlns:a16="http://schemas.microsoft.com/office/drawing/2014/main" id="{39BED59A-2337-E69D-8F20-5D214E8F4AE9}"/>
              </a:ext>
            </a:extLst>
          </p:cNvPr>
          <p:cNvCxnSpPr>
            <a:cxnSpLocks/>
          </p:cNvCxnSpPr>
          <p:nvPr/>
        </p:nvCxnSpPr>
        <p:spPr>
          <a:xfrm flipV="1">
            <a:off x="7186484" y="1915589"/>
            <a:ext cx="1104900" cy="2480"/>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A4BACE0D-896D-B82D-E21C-0C951825B968}"/>
              </a:ext>
            </a:extLst>
          </p:cNvPr>
          <p:cNvSpPr/>
          <p:nvPr/>
        </p:nvSpPr>
        <p:spPr>
          <a:xfrm>
            <a:off x="481399" y="1333798"/>
            <a:ext cx="3691861" cy="743909"/>
          </a:xfrm>
          <a:prstGeom prst="roundRect">
            <a:avLst/>
          </a:prstGeom>
          <a:solidFill>
            <a:schemeClr val="tx2">
              <a:lumMod val="20000"/>
              <a:lumOff val="8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2">
                    <a:lumMod val="10000"/>
                  </a:schemeClr>
                </a:solidFill>
                <a:latin typeface="BIZ UDPゴシック" panose="020B0400000000000000" pitchFamily="50" charset="-128"/>
                <a:ea typeface="BIZ UDPゴシック" panose="020B0400000000000000" pitchFamily="50" charset="-128"/>
              </a:rPr>
              <a:t>司法・立法・行政</a:t>
            </a:r>
          </a:p>
        </p:txBody>
      </p:sp>
      <p:sp>
        <p:nvSpPr>
          <p:cNvPr id="13" name="四角形: 角を丸くする 12">
            <a:extLst>
              <a:ext uri="{FF2B5EF4-FFF2-40B4-BE49-F238E27FC236}">
                <a16:creationId xmlns:a16="http://schemas.microsoft.com/office/drawing/2014/main" id="{C6C4E2E0-9A2D-E669-703D-A543E8887A99}"/>
              </a:ext>
            </a:extLst>
          </p:cNvPr>
          <p:cNvSpPr/>
          <p:nvPr/>
        </p:nvSpPr>
        <p:spPr>
          <a:xfrm>
            <a:off x="9858277" y="1206009"/>
            <a:ext cx="1485225" cy="743909"/>
          </a:xfrm>
          <a:prstGeom prst="roundRect">
            <a:avLst/>
          </a:prstGeom>
          <a:solidFill>
            <a:schemeClr val="tx2">
              <a:lumMod val="20000"/>
              <a:lumOff val="8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accent2">
                    <a:lumMod val="75000"/>
                  </a:schemeClr>
                </a:solidFill>
                <a:latin typeface="BIZ UDPゴシック" panose="020B0400000000000000" pitchFamily="50" charset="-128"/>
                <a:ea typeface="BIZ UDPゴシック" panose="020B0400000000000000" pitchFamily="50" charset="-128"/>
              </a:rPr>
              <a:t>統帥</a:t>
            </a:r>
          </a:p>
        </p:txBody>
      </p:sp>
    </p:spTree>
    <p:extLst>
      <p:ext uri="{BB962C8B-B14F-4D97-AF65-F5344CB8AC3E}">
        <p14:creationId xmlns:p14="http://schemas.microsoft.com/office/powerpoint/2010/main" val="2801181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大元帥の諜報</a:t>
            </a:r>
          </a:p>
        </p:txBody>
      </p:sp>
      <p:pic>
        <p:nvPicPr>
          <p:cNvPr id="9" name="Picture 2" descr="昭和天皇が激怒した日－昭和時代ネタ】 - 社会科講師の流儀 さん">
            <a:extLst>
              <a:ext uri="{FF2B5EF4-FFF2-40B4-BE49-F238E27FC236}">
                <a16:creationId xmlns:a16="http://schemas.microsoft.com/office/drawing/2014/main" id="{206A6901-D8F2-4341-11BE-7D771BE5B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718" y="826076"/>
            <a:ext cx="3158563" cy="233564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C1BB013-3FE9-953C-BD6F-A93CA23FDCDD}"/>
              </a:ext>
            </a:extLst>
          </p:cNvPr>
          <p:cNvSpPr txBox="1"/>
          <p:nvPr/>
        </p:nvSpPr>
        <p:spPr>
          <a:xfrm>
            <a:off x="2030235" y="3811642"/>
            <a:ext cx="1806497"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内大臣・木戸幸一</a:t>
            </a:r>
          </a:p>
        </p:txBody>
      </p:sp>
      <p:pic>
        <p:nvPicPr>
          <p:cNvPr id="2052" name="Picture 4" descr="木戸幸一 - Wikipedia さん">
            <a:extLst>
              <a:ext uri="{FF2B5EF4-FFF2-40B4-BE49-F238E27FC236}">
                <a16:creationId xmlns:a16="http://schemas.microsoft.com/office/drawing/2014/main" id="{DDC95EBD-932A-71DB-093C-8B9ADCF88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332" y="1614473"/>
            <a:ext cx="1552305" cy="223299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D72501-49DA-9049-3AB7-F3D6A91D0C94}"/>
              </a:ext>
            </a:extLst>
          </p:cNvPr>
          <p:cNvSpPr txBox="1"/>
          <p:nvPr/>
        </p:nvSpPr>
        <p:spPr>
          <a:xfrm>
            <a:off x="2157332" y="3311095"/>
            <a:ext cx="1552305" cy="246221"/>
          </a:xfrm>
          <a:prstGeom prst="rect">
            <a:avLst/>
          </a:prstGeom>
          <a:noFill/>
        </p:spPr>
        <p:txBody>
          <a:bodyPr wrap="square" rtlCol="0">
            <a:spAutoFit/>
          </a:bodyPr>
          <a:lstStyle/>
          <a:p>
            <a:pPr algn="ctr"/>
            <a:r>
              <a:rPr kumimoji="1" lang="en-US" altLang="ja-JP" sz="1000" dirty="0">
                <a:solidFill>
                  <a:schemeClr val="bg1"/>
                </a:solidFill>
                <a:latin typeface="BIZ UDPゴシック" panose="020B0400000000000000" pitchFamily="50" charset="-128"/>
                <a:ea typeface="BIZ UDPゴシック" panose="020B0400000000000000" pitchFamily="50" charset="-128"/>
              </a:rPr>
              <a:t>Source : Wikipedia</a:t>
            </a:r>
            <a:endParaRPr kumimoji="1" lang="ja-JP" altLang="en-US" sz="400" dirty="0">
              <a:solidFill>
                <a:schemeClr val="bg1"/>
              </a:solidFill>
              <a:latin typeface="BIZ UDPゴシック" panose="020B0400000000000000" pitchFamily="50" charset="-128"/>
              <a:ea typeface="BIZ UDPゴシック" panose="020B0400000000000000" pitchFamily="50" charset="-128"/>
            </a:endParaRPr>
          </a:p>
        </p:txBody>
      </p:sp>
      <p:cxnSp>
        <p:nvCxnSpPr>
          <p:cNvPr id="10" name="直線コネクタ 9">
            <a:extLst>
              <a:ext uri="{FF2B5EF4-FFF2-40B4-BE49-F238E27FC236}">
                <a16:creationId xmlns:a16="http://schemas.microsoft.com/office/drawing/2014/main" id="{AEF7EBD7-39FF-E454-245B-62741E55B22D}"/>
              </a:ext>
            </a:extLst>
          </p:cNvPr>
          <p:cNvCxnSpPr/>
          <p:nvPr/>
        </p:nvCxnSpPr>
        <p:spPr>
          <a:xfrm>
            <a:off x="3709637" y="2691161"/>
            <a:ext cx="80708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吹き出し: 角を丸めた四角形 11">
            <a:extLst>
              <a:ext uri="{FF2B5EF4-FFF2-40B4-BE49-F238E27FC236}">
                <a16:creationId xmlns:a16="http://schemas.microsoft.com/office/drawing/2014/main" id="{57B536A0-81BE-5F37-B781-AD3E5D311D5C}"/>
              </a:ext>
            </a:extLst>
          </p:cNvPr>
          <p:cNvSpPr/>
          <p:nvPr/>
        </p:nvSpPr>
        <p:spPr>
          <a:xfrm>
            <a:off x="8170126" y="1038072"/>
            <a:ext cx="2587083" cy="535259"/>
          </a:xfrm>
          <a:prstGeom prst="wedgeRoundRectCallout">
            <a:avLst>
              <a:gd name="adj1" fmla="val -68412"/>
              <a:gd name="adj2" fmla="val 9951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n w="0"/>
                <a:solidFill>
                  <a:schemeClr val="tx1"/>
                </a:solidFill>
                <a:effectLst>
                  <a:outerShdw blurRad="38100" dist="19050" dir="2700000" algn="tl" rotWithShape="0">
                    <a:schemeClr val="dk1">
                      <a:alpha val="40000"/>
                    </a:schemeClr>
                  </a:outerShdw>
                </a:effectLst>
                <a:latin typeface="BIZ UDP明朝 Medium" panose="02020500000000000000" pitchFamily="18" charset="-128"/>
                <a:ea typeface="BIZ UDP明朝 Medium" panose="02020500000000000000" pitchFamily="18" charset="-128"/>
              </a:rPr>
              <a:t>ついに、やったか！</a:t>
            </a:r>
            <a:endParaRPr kumimoji="1" lang="ja-JP" altLang="en-US" sz="2000" dirty="0">
              <a:latin typeface="BIZ UDP明朝 Medium" panose="02020500000000000000" pitchFamily="18" charset="-128"/>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73601DF3-403A-E63B-E8D5-92344404C81B}"/>
              </a:ext>
            </a:extLst>
          </p:cNvPr>
          <p:cNvSpPr txBox="1"/>
          <p:nvPr/>
        </p:nvSpPr>
        <p:spPr>
          <a:xfrm>
            <a:off x="7675281" y="670576"/>
            <a:ext cx="3486619"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2.26</a:t>
            </a:r>
            <a:r>
              <a:rPr kumimoji="1" lang="ja-JP" altLang="en-US" sz="1600" dirty="0">
                <a:latin typeface="BIZ UDPゴシック" panose="020B0400000000000000" pitchFamily="50" charset="-128"/>
                <a:ea typeface="BIZ UDPゴシック" panose="020B0400000000000000" pitchFamily="50" charset="-128"/>
              </a:rPr>
              <a:t>事件の報告を聞いた第一声</a:t>
            </a:r>
          </a:p>
        </p:txBody>
      </p:sp>
      <p:sp>
        <p:nvSpPr>
          <p:cNvPr id="14" name="テキスト ボックス 13">
            <a:extLst>
              <a:ext uri="{FF2B5EF4-FFF2-40B4-BE49-F238E27FC236}">
                <a16:creationId xmlns:a16="http://schemas.microsoft.com/office/drawing/2014/main" id="{BEF9110C-053B-DBA5-17B7-13B8B8ADA10B}"/>
              </a:ext>
            </a:extLst>
          </p:cNvPr>
          <p:cNvSpPr txBox="1"/>
          <p:nvPr/>
        </p:nvSpPr>
        <p:spPr>
          <a:xfrm>
            <a:off x="287834" y="1213905"/>
            <a:ext cx="1338147" cy="1200329"/>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三井物産</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など</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民間情報</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海外情報</a:t>
            </a:r>
            <a:endParaRPr kumimoji="1" lang="en-US" altLang="ja-JP" dirty="0">
              <a:latin typeface="BIZ UDPゴシック" panose="020B0400000000000000" pitchFamily="50" charset="-128"/>
              <a:ea typeface="BIZ UDPゴシック" panose="020B0400000000000000" pitchFamily="50" charset="-128"/>
            </a:endParaRPr>
          </a:p>
        </p:txBody>
      </p:sp>
      <p:cxnSp>
        <p:nvCxnSpPr>
          <p:cNvPr id="18" name="コネクタ: カギ線 17">
            <a:extLst>
              <a:ext uri="{FF2B5EF4-FFF2-40B4-BE49-F238E27FC236}">
                <a16:creationId xmlns:a16="http://schemas.microsoft.com/office/drawing/2014/main" id="{D527D132-66EC-9E30-795E-1CC443399656}"/>
              </a:ext>
            </a:extLst>
          </p:cNvPr>
          <p:cNvCxnSpPr>
            <a:stCxn id="14" idx="2"/>
            <a:endCxn id="2052" idx="1"/>
          </p:cNvCxnSpPr>
          <p:nvPr/>
        </p:nvCxnSpPr>
        <p:spPr>
          <a:xfrm rot="16200000" flipH="1">
            <a:off x="1398752" y="1972390"/>
            <a:ext cx="316737" cy="1200424"/>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BC278CDE-AA93-B88E-0B61-CC882C0B377B}"/>
              </a:ext>
            </a:extLst>
          </p:cNvPr>
          <p:cNvSpPr/>
          <p:nvPr/>
        </p:nvSpPr>
        <p:spPr>
          <a:xfrm>
            <a:off x="3018263" y="4890748"/>
            <a:ext cx="2029522" cy="969961"/>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内務大臣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警保局</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0C833145-06E2-2E0C-4B6F-C3FBA1780069}"/>
              </a:ext>
            </a:extLst>
          </p:cNvPr>
          <p:cNvSpPr/>
          <p:nvPr/>
        </p:nvSpPr>
        <p:spPr>
          <a:xfrm>
            <a:off x="5330285" y="4890748"/>
            <a:ext cx="2029522" cy="96996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外務大臣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情報局</a:t>
            </a: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 name="コネクタ: カギ線 21">
            <a:extLst>
              <a:ext uri="{FF2B5EF4-FFF2-40B4-BE49-F238E27FC236}">
                <a16:creationId xmlns:a16="http://schemas.microsoft.com/office/drawing/2014/main" id="{6DF1B617-0D53-4CAC-3FED-D60D0F0880E6}"/>
              </a:ext>
            </a:extLst>
          </p:cNvPr>
          <p:cNvCxnSpPr>
            <a:cxnSpLocks/>
            <a:stCxn id="19" idx="0"/>
          </p:cNvCxnSpPr>
          <p:nvPr/>
        </p:nvCxnSpPr>
        <p:spPr>
          <a:xfrm rot="5400000" flipH="1" flipV="1">
            <a:off x="3757206" y="3458920"/>
            <a:ext cx="1707647" cy="1156010"/>
          </a:xfrm>
          <a:prstGeom prst="bentConnector3">
            <a:avLst>
              <a:gd name="adj1" fmla="val 3476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7DBC8B5C-1FB8-788B-28F5-C36341633479}"/>
              </a:ext>
            </a:extLst>
          </p:cNvPr>
          <p:cNvCxnSpPr>
            <a:cxnSpLocks/>
            <a:stCxn id="20" idx="0"/>
          </p:cNvCxnSpPr>
          <p:nvPr/>
        </p:nvCxnSpPr>
        <p:spPr>
          <a:xfrm rot="16200000" flipV="1">
            <a:off x="4913217" y="3458919"/>
            <a:ext cx="1707647" cy="1156012"/>
          </a:xfrm>
          <a:prstGeom prst="bentConnector3">
            <a:avLst>
              <a:gd name="adj1" fmla="val 3432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ADE4964A-8D4E-EAEB-4A80-16A12ED54F64}"/>
              </a:ext>
            </a:extLst>
          </p:cNvPr>
          <p:cNvSpPr/>
          <p:nvPr/>
        </p:nvSpPr>
        <p:spPr>
          <a:xfrm>
            <a:off x="7544625" y="4849967"/>
            <a:ext cx="2029522" cy="9699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陸軍大臣</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参謀本部</a:t>
            </a:r>
          </a:p>
        </p:txBody>
      </p:sp>
      <p:sp>
        <p:nvSpPr>
          <p:cNvPr id="26" name="四角形: 角を丸くする 25">
            <a:extLst>
              <a:ext uri="{FF2B5EF4-FFF2-40B4-BE49-F238E27FC236}">
                <a16:creationId xmlns:a16="http://schemas.microsoft.com/office/drawing/2014/main" id="{F371D532-BDF7-3152-C413-30520F1FA965}"/>
              </a:ext>
            </a:extLst>
          </p:cNvPr>
          <p:cNvSpPr/>
          <p:nvPr/>
        </p:nvSpPr>
        <p:spPr>
          <a:xfrm>
            <a:off x="9856647" y="4849967"/>
            <a:ext cx="2029522" cy="96996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海軍大臣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軍令部総長</a:t>
            </a: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7" name="コネクタ: カギ線 26">
            <a:extLst>
              <a:ext uri="{FF2B5EF4-FFF2-40B4-BE49-F238E27FC236}">
                <a16:creationId xmlns:a16="http://schemas.microsoft.com/office/drawing/2014/main" id="{D5B10651-CA25-6CDC-E0B6-25F8B21EE7AC}"/>
              </a:ext>
            </a:extLst>
          </p:cNvPr>
          <p:cNvCxnSpPr>
            <a:cxnSpLocks/>
            <a:stCxn id="25" idx="0"/>
          </p:cNvCxnSpPr>
          <p:nvPr/>
        </p:nvCxnSpPr>
        <p:spPr>
          <a:xfrm rot="16200000" flipV="1">
            <a:off x="7033306" y="3323887"/>
            <a:ext cx="2168057" cy="884104"/>
          </a:xfrm>
          <a:prstGeom prst="bentConnector3">
            <a:avLst>
              <a:gd name="adj1" fmla="val 99034"/>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2F8C7390-2C6B-8E49-96BB-97B503B4B106}"/>
              </a:ext>
            </a:extLst>
          </p:cNvPr>
          <p:cNvCxnSpPr>
            <a:cxnSpLocks/>
            <a:stCxn id="26" idx="0"/>
          </p:cNvCxnSpPr>
          <p:nvPr/>
        </p:nvCxnSpPr>
        <p:spPr>
          <a:xfrm rot="16200000" flipV="1">
            <a:off x="8193942" y="2172500"/>
            <a:ext cx="2158806" cy="319612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841A7F6-9A17-7862-FC2D-2BC110205C97}"/>
              </a:ext>
            </a:extLst>
          </p:cNvPr>
          <p:cNvSpPr txBox="1"/>
          <p:nvPr/>
        </p:nvSpPr>
        <p:spPr>
          <a:xfrm>
            <a:off x="2306680" y="863246"/>
            <a:ext cx="1402957"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皇族・宮家</a:t>
            </a:r>
          </a:p>
        </p:txBody>
      </p:sp>
      <p:cxnSp>
        <p:nvCxnSpPr>
          <p:cNvPr id="35" name="直線矢印コネクタ 34">
            <a:extLst>
              <a:ext uri="{FF2B5EF4-FFF2-40B4-BE49-F238E27FC236}">
                <a16:creationId xmlns:a16="http://schemas.microsoft.com/office/drawing/2014/main" id="{CA84BB4D-5A6E-A57D-8A9D-92BC2A2C9319}"/>
              </a:ext>
            </a:extLst>
          </p:cNvPr>
          <p:cNvCxnSpPr>
            <a:cxnSpLocks/>
            <a:stCxn id="33" idx="3"/>
          </p:cNvCxnSpPr>
          <p:nvPr/>
        </p:nvCxnSpPr>
        <p:spPr>
          <a:xfrm flipV="1">
            <a:off x="3709637" y="1063300"/>
            <a:ext cx="80708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02E0E2E5-7B53-1CC1-9718-A780BAD147F2}"/>
              </a:ext>
            </a:extLst>
          </p:cNvPr>
          <p:cNvCxnSpPr>
            <a:stCxn id="14" idx="0"/>
            <a:endCxn id="33" idx="1"/>
          </p:cNvCxnSpPr>
          <p:nvPr/>
        </p:nvCxnSpPr>
        <p:spPr>
          <a:xfrm rot="5400000" flipH="1" flipV="1">
            <a:off x="1556492" y="463717"/>
            <a:ext cx="150604" cy="134977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06DB562C-0BB4-FEBC-8EE5-D66C7F57EE0C}"/>
              </a:ext>
            </a:extLst>
          </p:cNvPr>
          <p:cNvSpPr txBox="1"/>
          <p:nvPr/>
        </p:nvSpPr>
        <p:spPr>
          <a:xfrm>
            <a:off x="3018262" y="5849149"/>
            <a:ext cx="2029523"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警察・特高警察</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治安・共産右翼</a:t>
            </a:r>
          </a:p>
        </p:txBody>
      </p:sp>
      <p:sp>
        <p:nvSpPr>
          <p:cNvPr id="42" name="テキスト ボックス 41">
            <a:extLst>
              <a:ext uri="{FF2B5EF4-FFF2-40B4-BE49-F238E27FC236}">
                <a16:creationId xmlns:a16="http://schemas.microsoft.com/office/drawing/2014/main" id="{AD99C4A5-01E9-E71A-19EC-0D2F49A3B9B0}"/>
              </a:ext>
            </a:extLst>
          </p:cNvPr>
          <p:cNvSpPr txBox="1"/>
          <p:nvPr/>
        </p:nvSpPr>
        <p:spPr>
          <a:xfrm>
            <a:off x="5315418" y="5804545"/>
            <a:ext cx="2029523" cy="830997"/>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海外公使館情報</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情報員情報</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公開情報</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43" name="四角形: 角を丸くする 42">
            <a:extLst>
              <a:ext uri="{FF2B5EF4-FFF2-40B4-BE49-F238E27FC236}">
                <a16:creationId xmlns:a16="http://schemas.microsoft.com/office/drawing/2014/main" id="{03F4C8F6-96EB-0F7B-36F3-ED7F52DB0ED0}"/>
              </a:ext>
            </a:extLst>
          </p:cNvPr>
          <p:cNvSpPr/>
          <p:nvPr/>
        </p:nvSpPr>
        <p:spPr>
          <a:xfrm>
            <a:off x="687138" y="4873267"/>
            <a:ext cx="2029522" cy="969961"/>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逓信大臣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通信局</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8992246E-4668-1FFD-471A-54EA56FAF31E}"/>
              </a:ext>
            </a:extLst>
          </p:cNvPr>
          <p:cNvSpPr txBox="1"/>
          <p:nvPr/>
        </p:nvSpPr>
        <p:spPr>
          <a:xfrm>
            <a:off x="721106" y="5849149"/>
            <a:ext cx="2029523"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電話・電信情報</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郵便情報など</a:t>
            </a:r>
            <a:endParaRPr kumimoji="1" lang="ja-JP" altLang="en-US" dirty="0">
              <a:latin typeface="BIZ UDPゴシック" panose="020B0400000000000000" pitchFamily="50" charset="-128"/>
              <a:ea typeface="BIZ UDPゴシック" panose="020B0400000000000000" pitchFamily="50" charset="-128"/>
            </a:endParaRPr>
          </a:p>
        </p:txBody>
      </p:sp>
      <p:sp>
        <p:nvSpPr>
          <p:cNvPr id="45" name="テキスト ボックス 44">
            <a:extLst>
              <a:ext uri="{FF2B5EF4-FFF2-40B4-BE49-F238E27FC236}">
                <a16:creationId xmlns:a16="http://schemas.microsoft.com/office/drawing/2014/main" id="{3B7EE287-B2F3-B31E-3A55-93B336080B3F}"/>
              </a:ext>
            </a:extLst>
          </p:cNvPr>
          <p:cNvSpPr txBox="1"/>
          <p:nvPr/>
        </p:nvSpPr>
        <p:spPr>
          <a:xfrm>
            <a:off x="7486191" y="5843228"/>
            <a:ext cx="2029523"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通信・電波情報</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特務機関</a:t>
            </a:r>
          </a:p>
        </p:txBody>
      </p:sp>
      <p:sp>
        <p:nvSpPr>
          <p:cNvPr id="46" name="テキスト ボックス 45">
            <a:extLst>
              <a:ext uri="{FF2B5EF4-FFF2-40B4-BE49-F238E27FC236}">
                <a16:creationId xmlns:a16="http://schemas.microsoft.com/office/drawing/2014/main" id="{BC65A719-9B94-C399-3FE4-CB3DD2800D52}"/>
              </a:ext>
            </a:extLst>
          </p:cNvPr>
          <p:cNvSpPr txBox="1"/>
          <p:nvPr/>
        </p:nvSpPr>
        <p:spPr>
          <a:xfrm>
            <a:off x="9783344" y="5819928"/>
            <a:ext cx="2029523"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通信・電波情報</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海外情報員</a:t>
            </a:r>
          </a:p>
        </p:txBody>
      </p:sp>
      <p:pic>
        <p:nvPicPr>
          <p:cNvPr id="51" name="Picture 42" descr="malicious user_s">
            <a:extLst>
              <a:ext uri="{FF2B5EF4-FFF2-40B4-BE49-F238E27FC236}">
                <a16:creationId xmlns:a16="http://schemas.microsoft.com/office/drawing/2014/main" id="{377AD70D-CCD2-C1A8-7ECA-CD0F5069E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35" y="3075420"/>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直線矢印コネクタ 52">
            <a:extLst>
              <a:ext uri="{FF2B5EF4-FFF2-40B4-BE49-F238E27FC236}">
                <a16:creationId xmlns:a16="http://schemas.microsoft.com/office/drawing/2014/main" id="{08BC5ECB-A6CD-3C4B-F953-547A046314F6}"/>
              </a:ext>
            </a:extLst>
          </p:cNvPr>
          <p:cNvCxnSpPr>
            <a:cxnSpLocks/>
            <a:stCxn id="3" idx="1"/>
          </p:cNvCxnSpPr>
          <p:nvPr/>
        </p:nvCxnSpPr>
        <p:spPr>
          <a:xfrm flipH="1">
            <a:off x="1320591" y="3434206"/>
            <a:ext cx="836741" cy="5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8D83081A-DF5F-4233-6925-B587B42EBE80}"/>
              </a:ext>
            </a:extLst>
          </p:cNvPr>
          <p:cNvSpPr txBox="1"/>
          <p:nvPr/>
        </p:nvSpPr>
        <p:spPr>
          <a:xfrm>
            <a:off x="234888" y="4031232"/>
            <a:ext cx="1338148"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私設情報</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連絡員</a:t>
            </a:r>
          </a:p>
        </p:txBody>
      </p:sp>
      <p:cxnSp>
        <p:nvCxnSpPr>
          <p:cNvPr id="60" name="コネクタ: カギ線 59">
            <a:extLst>
              <a:ext uri="{FF2B5EF4-FFF2-40B4-BE49-F238E27FC236}">
                <a16:creationId xmlns:a16="http://schemas.microsoft.com/office/drawing/2014/main" id="{E7FD737C-5B76-9D95-D8E7-1A9C75CFEB83}"/>
              </a:ext>
            </a:extLst>
          </p:cNvPr>
          <p:cNvCxnSpPr>
            <a:cxnSpLocks/>
          </p:cNvCxnSpPr>
          <p:nvPr/>
        </p:nvCxnSpPr>
        <p:spPr>
          <a:xfrm rot="5400000" flipH="1" flipV="1">
            <a:off x="2659477" y="3435508"/>
            <a:ext cx="606067" cy="2331124"/>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3F2E5F03-98F5-FBE1-A6B1-F6C68DAA178E}"/>
              </a:ext>
            </a:extLst>
          </p:cNvPr>
          <p:cNvSpPr txBox="1"/>
          <p:nvPr/>
        </p:nvSpPr>
        <p:spPr>
          <a:xfrm>
            <a:off x="8473895" y="1901507"/>
            <a:ext cx="2917432"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英国王室など海外王家</a:t>
            </a:r>
          </a:p>
        </p:txBody>
      </p:sp>
      <p:cxnSp>
        <p:nvCxnSpPr>
          <p:cNvPr id="128" name="直線矢印コネクタ 127">
            <a:extLst>
              <a:ext uri="{FF2B5EF4-FFF2-40B4-BE49-F238E27FC236}">
                <a16:creationId xmlns:a16="http://schemas.microsoft.com/office/drawing/2014/main" id="{8B91ACA6-0292-3DF2-DAF4-051FE7349F09}"/>
              </a:ext>
            </a:extLst>
          </p:cNvPr>
          <p:cNvCxnSpPr>
            <a:cxnSpLocks/>
          </p:cNvCxnSpPr>
          <p:nvPr/>
        </p:nvCxnSpPr>
        <p:spPr>
          <a:xfrm flipH="1" flipV="1">
            <a:off x="7675281" y="2122438"/>
            <a:ext cx="807081" cy="58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5A5ED5E1-8C2A-4DED-A828-6D3585599E5E}"/>
              </a:ext>
            </a:extLst>
          </p:cNvPr>
          <p:cNvCxnSpPr>
            <a:cxnSpLocks/>
          </p:cNvCxnSpPr>
          <p:nvPr/>
        </p:nvCxnSpPr>
        <p:spPr>
          <a:xfrm>
            <a:off x="2693448" y="1204472"/>
            <a:ext cx="0" cy="41000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C6117C82-81C3-D218-FD7A-5DD7F5289742}"/>
              </a:ext>
            </a:extLst>
          </p:cNvPr>
          <p:cNvSpPr txBox="1"/>
          <p:nvPr/>
        </p:nvSpPr>
        <p:spPr>
          <a:xfrm>
            <a:off x="2356854" y="620049"/>
            <a:ext cx="1322815" cy="338554"/>
          </a:xfrm>
          <a:prstGeom prst="rect">
            <a:avLst/>
          </a:prstGeom>
          <a:noFill/>
        </p:spPr>
        <p:txBody>
          <a:bodyPr wrap="square" rtlCol="0">
            <a:spAutoFit/>
          </a:bodyPr>
          <a:lstStyle/>
          <a:p>
            <a:pPr algn="ctr"/>
            <a:r>
              <a:rPr lang="ja-JP" altLang="en-US" sz="1600" dirty="0">
                <a:solidFill>
                  <a:srgbClr val="C00000"/>
                </a:solidFill>
                <a:latin typeface="BIZ UDPゴシック" panose="020B0400000000000000" pitchFamily="50" charset="-128"/>
                <a:ea typeface="BIZ UDPゴシック" panose="020B0400000000000000" pitchFamily="50" charset="-128"/>
              </a:rPr>
              <a:t>閨閥情報</a:t>
            </a:r>
            <a:endParaRPr kumimoji="1" lang="ja-JP" altLang="en-US" sz="16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2197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51"/>
                                        </p:tgtEl>
                                        <p:attrNameLst>
                                          <p:attrName>ppt_x</p:attrName>
                                        </p:attrNameLst>
                                      </p:cBhvr>
                                      <p:tavLst>
                                        <p:tav tm="0">
                                          <p:val>
                                            <p:strVal val="ppt_x"/>
                                          </p:val>
                                        </p:tav>
                                        <p:tav tm="100000">
                                          <p:val>
                                            <p:strVal val="ppt_x"/>
                                          </p:val>
                                        </p:tav>
                                      </p:tavLst>
                                    </p:anim>
                                    <p:anim calcmode="lin" valueType="num">
                                      <p:cBhvr additive="base">
                                        <p:cTn id="7" dur="1000"/>
                                        <p:tgtEl>
                                          <p:spTgt spid="51"/>
                                        </p:tgtEl>
                                        <p:attrNameLst>
                                          <p:attrName>ppt_y</p:attrName>
                                        </p:attrNameLst>
                                      </p:cBhvr>
                                      <p:tavLst>
                                        <p:tav tm="0">
                                          <p:val>
                                            <p:strVal val="ppt_y"/>
                                          </p:val>
                                        </p:tav>
                                        <p:tav tm="100000">
                                          <p:val>
                                            <p:strVal val="1+ppt_h/2"/>
                                          </p:val>
                                        </p:tav>
                                      </p:tavLst>
                                    </p:anim>
                                    <p:set>
                                      <p:cBhvr>
                                        <p:cTn id="8" dur="1" fill="hold">
                                          <p:stCondLst>
                                            <p:cond delay="9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31" name="直線コネクタ 5130">
            <a:extLst>
              <a:ext uri="{FF2B5EF4-FFF2-40B4-BE49-F238E27FC236}">
                <a16:creationId xmlns:a16="http://schemas.microsoft.com/office/drawing/2014/main" id="{4950DCD3-8BD4-B150-3309-616DBEC5B2CA}"/>
              </a:ext>
            </a:extLst>
          </p:cNvPr>
          <p:cNvCxnSpPr>
            <a:stCxn id="17" idx="2"/>
            <a:endCxn id="19" idx="0"/>
          </p:cNvCxnSpPr>
          <p:nvPr/>
        </p:nvCxnSpPr>
        <p:spPr>
          <a:xfrm>
            <a:off x="7358072" y="1228990"/>
            <a:ext cx="11532" cy="1246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FEC2A24B-FA75-30E9-3027-1AF62369B4B6}"/>
              </a:ext>
            </a:extLst>
          </p:cNvPr>
          <p:cNvSpPr/>
          <p:nvPr/>
        </p:nvSpPr>
        <p:spPr>
          <a:xfrm>
            <a:off x="6795716" y="1794403"/>
            <a:ext cx="1124712" cy="2769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警</a:t>
            </a:r>
            <a:r>
              <a:rPr kumimoji="1" lang="ja-JP" altLang="en-US" sz="1600" dirty="0">
                <a:latin typeface="BIZ UDPゴシック" panose="020B0400000000000000" pitchFamily="50" charset="-128"/>
                <a:ea typeface="BIZ UDPゴシック" panose="020B0400000000000000" pitchFamily="50" charset="-128"/>
              </a:rPr>
              <a:t>保局</a:t>
            </a:r>
          </a:p>
        </p:txBody>
      </p: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9436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開戦前の日本の防諜組織（</a:t>
            </a:r>
            <a:r>
              <a:rPr lang="en-US" altLang="ja-JP" sz="2400" b="1" dirty="0">
                <a:latin typeface="BIZ UDPゴシック" panose="020B0400000000000000" pitchFamily="50" charset="-128"/>
                <a:ea typeface="BIZ UDPゴシック" panose="020B0400000000000000" pitchFamily="50" charset="-128"/>
              </a:rPr>
              <a:t>1939</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FDEE2205-B45D-7EEB-5D8B-981BDDED283A}"/>
              </a:ext>
            </a:extLst>
          </p:cNvPr>
          <p:cNvSpPr/>
          <p:nvPr/>
        </p:nvSpPr>
        <p:spPr>
          <a:xfrm>
            <a:off x="3165548" y="761132"/>
            <a:ext cx="1435608" cy="46785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陸軍省</a:t>
            </a:r>
          </a:p>
        </p:txBody>
      </p:sp>
      <p:sp>
        <p:nvSpPr>
          <p:cNvPr id="4" name="四角形: 角を丸くする 3">
            <a:extLst>
              <a:ext uri="{FF2B5EF4-FFF2-40B4-BE49-F238E27FC236}">
                <a16:creationId xmlns:a16="http://schemas.microsoft.com/office/drawing/2014/main" id="{2DF5B649-CA57-AC22-1A07-1BF63CE0F575}"/>
              </a:ext>
            </a:extLst>
          </p:cNvPr>
          <p:cNvSpPr/>
          <p:nvPr/>
        </p:nvSpPr>
        <p:spPr>
          <a:xfrm>
            <a:off x="2473967" y="1858806"/>
            <a:ext cx="1362456"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軍事資料部</a:t>
            </a:r>
          </a:p>
        </p:txBody>
      </p:sp>
      <p:sp>
        <p:nvSpPr>
          <p:cNvPr id="6" name="四角形: 角を丸くする 5">
            <a:extLst>
              <a:ext uri="{FF2B5EF4-FFF2-40B4-BE49-F238E27FC236}">
                <a16:creationId xmlns:a16="http://schemas.microsoft.com/office/drawing/2014/main" id="{AE08CF69-BE0C-AA99-9630-A1B0A8BA88CE}"/>
              </a:ext>
            </a:extLst>
          </p:cNvPr>
          <p:cNvSpPr/>
          <p:nvPr/>
        </p:nvSpPr>
        <p:spPr>
          <a:xfrm>
            <a:off x="4407923" y="1858805"/>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兵務局</a:t>
            </a:r>
          </a:p>
        </p:txBody>
      </p:sp>
      <p:sp>
        <p:nvSpPr>
          <p:cNvPr id="8" name="四角形: 角を丸くする 7">
            <a:extLst>
              <a:ext uri="{FF2B5EF4-FFF2-40B4-BE49-F238E27FC236}">
                <a16:creationId xmlns:a16="http://schemas.microsoft.com/office/drawing/2014/main" id="{32250777-FD19-67FE-29EB-E86E02664184}"/>
              </a:ext>
            </a:extLst>
          </p:cNvPr>
          <p:cNvSpPr/>
          <p:nvPr/>
        </p:nvSpPr>
        <p:spPr>
          <a:xfrm>
            <a:off x="1659628" y="6190957"/>
            <a:ext cx="2619764"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BIZ UDPゴシック" panose="020B0400000000000000" pitchFamily="50" charset="-128"/>
                <a:ea typeface="BIZ UDPゴシック" panose="020B0400000000000000" pitchFamily="50" charset="-128"/>
              </a:rPr>
              <a:t>陸軍化学研究所登戸出張所</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ECFA4BAF-2041-17CB-D3B9-8BD4E8FD4625}"/>
              </a:ext>
            </a:extLst>
          </p:cNvPr>
          <p:cNvSpPr/>
          <p:nvPr/>
        </p:nvSpPr>
        <p:spPr>
          <a:xfrm>
            <a:off x="4407923" y="2539762"/>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防衛課</a:t>
            </a:r>
          </a:p>
        </p:txBody>
      </p:sp>
      <p:grpSp>
        <p:nvGrpSpPr>
          <p:cNvPr id="32" name="グループ化 31">
            <a:extLst>
              <a:ext uri="{FF2B5EF4-FFF2-40B4-BE49-F238E27FC236}">
                <a16:creationId xmlns:a16="http://schemas.microsoft.com/office/drawing/2014/main" id="{871C5F61-3C60-2B23-EC21-2E5124AEC829}"/>
              </a:ext>
            </a:extLst>
          </p:cNvPr>
          <p:cNvGrpSpPr/>
          <p:nvPr/>
        </p:nvGrpSpPr>
        <p:grpSpPr>
          <a:xfrm>
            <a:off x="4785613" y="3243217"/>
            <a:ext cx="369332" cy="1090760"/>
            <a:chOff x="3798460" y="2531124"/>
            <a:chExt cx="369332" cy="1090760"/>
          </a:xfrm>
        </p:grpSpPr>
        <p:sp>
          <p:nvSpPr>
            <p:cNvPr id="12" name="四角形: 角を丸くする 11">
              <a:extLst>
                <a:ext uri="{FF2B5EF4-FFF2-40B4-BE49-F238E27FC236}">
                  <a16:creationId xmlns:a16="http://schemas.microsoft.com/office/drawing/2014/main" id="{0DE9FB57-2F62-4973-900B-AF3A52609870}"/>
                </a:ext>
              </a:extLst>
            </p:cNvPr>
            <p:cNvSpPr/>
            <p:nvPr/>
          </p:nvSpPr>
          <p:spPr>
            <a:xfrm>
              <a:off x="3831850" y="2531124"/>
              <a:ext cx="302553" cy="109076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1BC82005-9DC9-4D21-3975-C9194158B4B4}"/>
                </a:ext>
              </a:extLst>
            </p:cNvPr>
            <p:cNvSpPr txBox="1"/>
            <p:nvPr/>
          </p:nvSpPr>
          <p:spPr>
            <a:xfrm>
              <a:off x="3798460" y="2675442"/>
              <a:ext cx="369332" cy="946442"/>
            </a:xfrm>
            <a:prstGeom prst="rect">
              <a:avLst/>
            </a:prstGeom>
            <a:noFill/>
          </p:spPr>
          <p:txBody>
            <a:bodyPr vert="eaVert" wrap="square" rtlCol="0">
              <a:spAutoFit/>
            </a:bodyPr>
            <a:lstStyle/>
            <a:p>
              <a:r>
                <a:rPr kumimoji="1" lang="ja-JP" altLang="en-US" sz="1200" dirty="0">
                  <a:solidFill>
                    <a:schemeClr val="bg1"/>
                  </a:solidFill>
                  <a:latin typeface="BIZ UDPゴシック" panose="020B0400000000000000" pitchFamily="50" charset="-128"/>
                  <a:ea typeface="BIZ UDPゴシック" panose="020B0400000000000000" pitchFamily="50" charset="-128"/>
                </a:rPr>
                <a:t>兵務局分室</a:t>
              </a:r>
            </a:p>
          </p:txBody>
        </p:sp>
      </p:grpSp>
      <p:grpSp>
        <p:nvGrpSpPr>
          <p:cNvPr id="33" name="グループ化 32">
            <a:extLst>
              <a:ext uri="{FF2B5EF4-FFF2-40B4-BE49-F238E27FC236}">
                <a16:creationId xmlns:a16="http://schemas.microsoft.com/office/drawing/2014/main" id="{A84A6821-F557-1C99-3FBC-E5E23914DA1E}"/>
              </a:ext>
            </a:extLst>
          </p:cNvPr>
          <p:cNvGrpSpPr/>
          <p:nvPr/>
        </p:nvGrpSpPr>
        <p:grpSpPr>
          <a:xfrm>
            <a:off x="3851034" y="2998320"/>
            <a:ext cx="650411" cy="1746504"/>
            <a:chOff x="3688486" y="2895391"/>
            <a:chExt cx="650411" cy="1746504"/>
          </a:xfrm>
        </p:grpSpPr>
        <p:sp>
          <p:nvSpPr>
            <p:cNvPr id="7" name="四角形: 角を丸くする 6">
              <a:extLst>
                <a:ext uri="{FF2B5EF4-FFF2-40B4-BE49-F238E27FC236}">
                  <a16:creationId xmlns:a16="http://schemas.microsoft.com/office/drawing/2014/main" id="{004E1EB4-A293-9C1E-F491-C1697ED9D5A3}"/>
                </a:ext>
              </a:extLst>
            </p:cNvPr>
            <p:cNvSpPr/>
            <p:nvPr/>
          </p:nvSpPr>
          <p:spPr>
            <a:xfrm>
              <a:off x="3721876" y="2895391"/>
              <a:ext cx="302553" cy="174650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143CABD0-B710-966D-6456-CD663F036D21}"/>
                </a:ext>
              </a:extLst>
            </p:cNvPr>
            <p:cNvSpPr txBox="1"/>
            <p:nvPr/>
          </p:nvSpPr>
          <p:spPr>
            <a:xfrm>
              <a:off x="3688486" y="3039709"/>
              <a:ext cx="369332" cy="1522748"/>
            </a:xfrm>
            <a:prstGeom prst="rect">
              <a:avLst/>
            </a:prstGeom>
            <a:noFill/>
          </p:spPr>
          <p:txBody>
            <a:bodyPr vert="eaVert" wrap="square" rtlCol="0">
              <a:spAutoFit/>
            </a:bodyPr>
            <a:lstStyle/>
            <a:p>
              <a:r>
                <a:rPr kumimoji="1" lang="ja-JP" altLang="en-US" sz="1200" dirty="0">
                  <a:solidFill>
                    <a:schemeClr val="bg1"/>
                  </a:solidFill>
                  <a:latin typeface="BIZ UDPゴシック" panose="020B0400000000000000" pitchFamily="50" charset="-128"/>
                  <a:ea typeface="BIZ UDPゴシック" panose="020B0400000000000000" pitchFamily="50" charset="-128"/>
                </a:rPr>
                <a:t>後方勤務要員要請所</a:t>
              </a:r>
            </a:p>
          </p:txBody>
        </p:sp>
        <p:sp>
          <p:nvSpPr>
            <p:cNvPr id="14" name="テキスト ボックス 13">
              <a:extLst>
                <a:ext uri="{FF2B5EF4-FFF2-40B4-BE49-F238E27FC236}">
                  <a16:creationId xmlns:a16="http://schemas.microsoft.com/office/drawing/2014/main" id="{5B294334-61AD-4759-8E19-007EE9A59042}"/>
                </a:ext>
              </a:extLst>
            </p:cNvPr>
            <p:cNvSpPr txBox="1"/>
            <p:nvPr/>
          </p:nvSpPr>
          <p:spPr>
            <a:xfrm>
              <a:off x="3969565" y="3278548"/>
              <a:ext cx="369332" cy="1122445"/>
            </a:xfrm>
            <a:prstGeom prst="rect">
              <a:avLst/>
            </a:prstGeom>
            <a:noFill/>
          </p:spPr>
          <p:txBody>
            <a:bodyPr vert="eaVert"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陸軍中野学校</a:t>
              </a:r>
            </a:p>
          </p:txBody>
        </p:sp>
      </p:grpSp>
      <p:sp>
        <p:nvSpPr>
          <p:cNvPr id="15" name="四角形: 角を丸くする 14">
            <a:extLst>
              <a:ext uri="{FF2B5EF4-FFF2-40B4-BE49-F238E27FC236}">
                <a16:creationId xmlns:a16="http://schemas.microsoft.com/office/drawing/2014/main" id="{4F40921F-E044-14E5-248A-1870AC4F6907}"/>
              </a:ext>
            </a:extLst>
          </p:cNvPr>
          <p:cNvSpPr/>
          <p:nvPr/>
        </p:nvSpPr>
        <p:spPr>
          <a:xfrm>
            <a:off x="2589567" y="2539762"/>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防諜班</a:t>
            </a:r>
          </a:p>
        </p:txBody>
      </p:sp>
      <p:sp>
        <p:nvSpPr>
          <p:cNvPr id="16" name="四角形: 角を丸くする 15">
            <a:extLst>
              <a:ext uri="{FF2B5EF4-FFF2-40B4-BE49-F238E27FC236}">
                <a16:creationId xmlns:a16="http://schemas.microsoft.com/office/drawing/2014/main" id="{8FC81175-93A2-4501-EEFA-87085E764A34}"/>
              </a:ext>
            </a:extLst>
          </p:cNvPr>
          <p:cNvSpPr/>
          <p:nvPr/>
        </p:nvSpPr>
        <p:spPr>
          <a:xfrm>
            <a:off x="2251706" y="5867276"/>
            <a:ext cx="1435608"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陸軍技術本部</a:t>
            </a:r>
          </a:p>
        </p:txBody>
      </p:sp>
      <p:sp>
        <p:nvSpPr>
          <p:cNvPr id="17" name="四角形: 角を丸くする 16">
            <a:extLst>
              <a:ext uri="{FF2B5EF4-FFF2-40B4-BE49-F238E27FC236}">
                <a16:creationId xmlns:a16="http://schemas.microsoft.com/office/drawing/2014/main" id="{1D8A5EB6-6A0B-7969-BD64-BC18D4970E79}"/>
              </a:ext>
            </a:extLst>
          </p:cNvPr>
          <p:cNvSpPr/>
          <p:nvPr/>
        </p:nvSpPr>
        <p:spPr>
          <a:xfrm>
            <a:off x="6640268" y="761132"/>
            <a:ext cx="1435608" cy="46785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内務省</a:t>
            </a:r>
          </a:p>
        </p:txBody>
      </p:sp>
      <p:sp>
        <p:nvSpPr>
          <p:cNvPr id="19" name="四角形: 角を丸くする 18">
            <a:extLst>
              <a:ext uri="{FF2B5EF4-FFF2-40B4-BE49-F238E27FC236}">
                <a16:creationId xmlns:a16="http://schemas.microsoft.com/office/drawing/2014/main" id="{399486C3-9AD7-A2B3-D15C-6980E4DD5D7A}"/>
              </a:ext>
            </a:extLst>
          </p:cNvPr>
          <p:cNvSpPr/>
          <p:nvPr/>
        </p:nvSpPr>
        <p:spPr>
          <a:xfrm>
            <a:off x="6614560" y="2475360"/>
            <a:ext cx="1510087" cy="3680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特別高等</a:t>
            </a:r>
            <a:r>
              <a:rPr lang="ja-JP" altLang="en-US" sz="1400" dirty="0">
                <a:latin typeface="BIZ UDPゴシック" panose="020B0400000000000000" pitchFamily="50" charset="-128"/>
                <a:ea typeface="BIZ UDPゴシック" panose="020B0400000000000000" pitchFamily="50" charset="-128"/>
              </a:rPr>
              <a:t>警察部</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479B4A69-2D17-CB91-0FCD-FD8C624B1E2D}"/>
              </a:ext>
            </a:extLst>
          </p:cNvPr>
          <p:cNvSpPr/>
          <p:nvPr/>
        </p:nvSpPr>
        <p:spPr>
          <a:xfrm>
            <a:off x="6749626" y="3737431"/>
            <a:ext cx="369332" cy="228251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警視庁特高課・外事課</a:t>
            </a:r>
          </a:p>
        </p:txBody>
      </p:sp>
      <p:sp>
        <p:nvSpPr>
          <p:cNvPr id="21" name="四角形: 角を丸くする 20">
            <a:extLst>
              <a:ext uri="{FF2B5EF4-FFF2-40B4-BE49-F238E27FC236}">
                <a16:creationId xmlns:a16="http://schemas.microsoft.com/office/drawing/2014/main" id="{0C3C2D0D-7D3E-AAA9-0C86-D67E91557A44}"/>
              </a:ext>
            </a:extLst>
          </p:cNvPr>
          <p:cNvSpPr/>
          <p:nvPr/>
        </p:nvSpPr>
        <p:spPr>
          <a:xfrm>
            <a:off x="7683038" y="3740198"/>
            <a:ext cx="369332" cy="245559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府県警察特高課・外事課</a:t>
            </a:r>
          </a:p>
        </p:txBody>
      </p:sp>
      <p:sp>
        <p:nvSpPr>
          <p:cNvPr id="22" name="四角形: 角を丸くする 21">
            <a:extLst>
              <a:ext uri="{FF2B5EF4-FFF2-40B4-BE49-F238E27FC236}">
                <a16:creationId xmlns:a16="http://schemas.microsoft.com/office/drawing/2014/main" id="{A5C89FCD-A729-1829-BBAA-93EF391CD375}"/>
              </a:ext>
            </a:extLst>
          </p:cNvPr>
          <p:cNvSpPr/>
          <p:nvPr/>
        </p:nvSpPr>
        <p:spPr>
          <a:xfrm>
            <a:off x="9621212" y="761559"/>
            <a:ext cx="1435608" cy="467858"/>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憲兵司令部</a:t>
            </a:r>
          </a:p>
        </p:txBody>
      </p:sp>
      <p:sp>
        <p:nvSpPr>
          <p:cNvPr id="23" name="四角形: 角を丸くする 22">
            <a:extLst>
              <a:ext uri="{FF2B5EF4-FFF2-40B4-BE49-F238E27FC236}">
                <a16:creationId xmlns:a16="http://schemas.microsoft.com/office/drawing/2014/main" id="{16AA1C32-8545-F7BE-CB3E-CC08F53C2C6D}"/>
              </a:ext>
            </a:extLst>
          </p:cNvPr>
          <p:cNvSpPr/>
          <p:nvPr/>
        </p:nvSpPr>
        <p:spPr>
          <a:xfrm>
            <a:off x="8754256" y="1794403"/>
            <a:ext cx="1510087"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憲兵高等</a:t>
            </a:r>
            <a:r>
              <a:rPr lang="ja-JP" altLang="en-US" sz="1400" dirty="0">
                <a:latin typeface="BIZ UDPゴシック" panose="020B0400000000000000" pitchFamily="50" charset="-128"/>
                <a:ea typeface="BIZ UDPゴシック" panose="020B0400000000000000" pitchFamily="50" charset="-128"/>
              </a:rPr>
              <a:t>警察課</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24" name="四角形: 角を丸くする 23">
            <a:extLst>
              <a:ext uri="{FF2B5EF4-FFF2-40B4-BE49-F238E27FC236}">
                <a16:creationId xmlns:a16="http://schemas.microsoft.com/office/drawing/2014/main" id="{052D9826-00C9-81D9-FD88-2B3B01F93C56}"/>
              </a:ext>
            </a:extLst>
          </p:cNvPr>
          <p:cNvSpPr/>
          <p:nvPr/>
        </p:nvSpPr>
        <p:spPr>
          <a:xfrm>
            <a:off x="10836507" y="1794403"/>
            <a:ext cx="924458"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BIZ UDPゴシック" panose="020B0400000000000000" pitchFamily="50" charset="-128"/>
                <a:ea typeface="BIZ UDPゴシック" panose="020B0400000000000000" pitchFamily="50" charset="-128"/>
              </a:rPr>
              <a:t>外事課</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27" name="四角形: 角を丸くする 26">
            <a:extLst>
              <a:ext uri="{FF2B5EF4-FFF2-40B4-BE49-F238E27FC236}">
                <a16:creationId xmlns:a16="http://schemas.microsoft.com/office/drawing/2014/main" id="{083C6A87-D031-32D6-4792-6A37DAA7E5A1}"/>
              </a:ext>
            </a:extLst>
          </p:cNvPr>
          <p:cNvSpPr/>
          <p:nvPr/>
        </p:nvSpPr>
        <p:spPr>
          <a:xfrm>
            <a:off x="8917579" y="3238898"/>
            <a:ext cx="1194494"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憲兵隊分隊</a:t>
            </a:r>
          </a:p>
        </p:txBody>
      </p:sp>
      <p:sp>
        <p:nvSpPr>
          <p:cNvPr id="28" name="四角形: 角を丸くする 27">
            <a:extLst>
              <a:ext uri="{FF2B5EF4-FFF2-40B4-BE49-F238E27FC236}">
                <a16:creationId xmlns:a16="http://schemas.microsoft.com/office/drawing/2014/main" id="{D995D8C1-5C5F-CD4F-D2C7-4995F6669C81}"/>
              </a:ext>
            </a:extLst>
          </p:cNvPr>
          <p:cNvSpPr/>
          <p:nvPr/>
        </p:nvSpPr>
        <p:spPr>
          <a:xfrm>
            <a:off x="10721728" y="3238898"/>
            <a:ext cx="1194494"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憲兵隊分隊</a:t>
            </a:r>
          </a:p>
        </p:txBody>
      </p:sp>
      <p:sp>
        <p:nvSpPr>
          <p:cNvPr id="29" name="四角形: 角を丸くする 28">
            <a:extLst>
              <a:ext uri="{FF2B5EF4-FFF2-40B4-BE49-F238E27FC236}">
                <a16:creationId xmlns:a16="http://schemas.microsoft.com/office/drawing/2014/main" id="{F2CA3884-98AC-1F53-1A22-B511D3716116}"/>
              </a:ext>
            </a:extLst>
          </p:cNvPr>
          <p:cNvSpPr/>
          <p:nvPr/>
        </p:nvSpPr>
        <p:spPr>
          <a:xfrm>
            <a:off x="9633437" y="4021565"/>
            <a:ext cx="369332" cy="2214644"/>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朝鮮憲兵隊司令部</a:t>
            </a:r>
          </a:p>
        </p:txBody>
      </p:sp>
      <p:sp>
        <p:nvSpPr>
          <p:cNvPr id="30" name="四角形: 角を丸くする 29">
            <a:extLst>
              <a:ext uri="{FF2B5EF4-FFF2-40B4-BE49-F238E27FC236}">
                <a16:creationId xmlns:a16="http://schemas.microsoft.com/office/drawing/2014/main" id="{06AD2A53-3569-BE17-CC5C-63BCE7448411}"/>
              </a:ext>
            </a:extLst>
          </p:cNvPr>
          <p:cNvSpPr/>
          <p:nvPr/>
        </p:nvSpPr>
        <p:spPr>
          <a:xfrm>
            <a:off x="10721728" y="4021565"/>
            <a:ext cx="369332" cy="2214644"/>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台湾憲兵隊司令部</a:t>
            </a:r>
          </a:p>
        </p:txBody>
      </p:sp>
      <p:sp>
        <p:nvSpPr>
          <p:cNvPr id="34" name="四角形: 角を丸くする 33">
            <a:extLst>
              <a:ext uri="{FF2B5EF4-FFF2-40B4-BE49-F238E27FC236}">
                <a16:creationId xmlns:a16="http://schemas.microsoft.com/office/drawing/2014/main" id="{4D9F79C4-6D71-FF7A-F692-F565DBB1F7A9}"/>
              </a:ext>
            </a:extLst>
          </p:cNvPr>
          <p:cNvSpPr/>
          <p:nvPr/>
        </p:nvSpPr>
        <p:spPr>
          <a:xfrm>
            <a:off x="312163" y="764826"/>
            <a:ext cx="1435608" cy="46785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参謀本部</a:t>
            </a:r>
          </a:p>
        </p:txBody>
      </p:sp>
      <p:sp>
        <p:nvSpPr>
          <p:cNvPr id="37" name="四角形: 角を丸くする 36">
            <a:extLst>
              <a:ext uri="{FF2B5EF4-FFF2-40B4-BE49-F238E27FC236}">
                <a16:creationId xmlns:a16="http://schemas.microsoft.com/office/drawing/2014/main" id="{E84D0565-3957-4C5A-E2CB-CFB229991879}"/>
              </a:ext>
            </a:extLst>
          </p:cNvPr>
          <p:cNvSpPr/>
          <p:nvPr/>
        </p:nvSpPr>
        <p:spPr>
          <a:xfrm>
            <a:off x="835803" y="3182987"/>
            <a:ext cx="369332" cy="178682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第</a:t>
            </a:r>
            <a:r>
              <a:rPr kumimoji="1" lang="en-US" altLang="ja-JP" sz="1400" dirty="0">
                <a:latin typeface="BIZ UDPゴシック" panose="020B0400000000000000" pitchFamily="50" charset="-128"/>
                <a:ea typeface="BIZ UDPゴシック" panose="020B0400000000000000" pitchFamily="50" charset="-128"/>
              </a:rPr>
              <a:t>4</a:t>
            </a:r>
            <a:r>
              <a:rPr kumimoji="1" lang="ja-JP" altLang="en-US" sz="1400" dirty="0">
                <a:latin typeface="BIZ UDPゴシック" panose="020B0400000000000000" pitchFamily="50" charset="-128"/>
                <a:ea typeface="BIZ UDPゴシック" panose="020B0400000000000000" pitchFamily="50" charset="-128"/>
              </a:rPr>
              <a:t>班</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麹町分室</a:t>
            </a:r>
          </a:p>
        </p:txBody>
      </p:sp>
      <p:grpSp>
        <p:nvGrpSpPr>
          <p:cNvPr id="39" name="グループ化 38">
            <a:extLst>
              <a:ext uri="{FF2B5EF4-FFF2-40B4-BE49-F238E27FC236}">
                <a16:creationId xmlns:a16="http://schemas.microsoft.com/office/drawing/2014/main" id="{E79771D3-C2B0-C02A-7E99-6C902059873B}"/>
              </a:ext>
            </a:extLst>
          </p:cNvPr>
          <p:cNvGrpSpPr/>
          <p:nvPr/>
        </p:nvGrpSpPr>
        <p:grpSpPr>
          <a:xfrm>
            <a:off x="1786343" y="3162990"/>
            <a:ext cx="398507" cy="1845899"/>
            <a:chOff x="3769285" y="2531124"/>
            <a:chExt cx="398507" cy="1090760"/>
          </a:xfrm>
        </p:grpSpPr>
        <p:sp>
          <p:nvSpPr>
            <p:cNvPr id="40" name="四角形: 角を丸くする 39">
              <a:extLst>
                <a:ext uri="{FF2B5EF4-FFF2-40B4-BE49-F238E27FC236}">
                  <a16:creationId xmlns:a16="http://schemas.microsoft.com/office/drawing/2014/main" id="{28285057-FC9A-F475-BA28-00921136C7D5}"/>
                </a:ext>
              </a:extLst>
            </p:cNvPr>
            <p:cNvSpPr/>
            <p:nvPr/>
          </p:nvSpPr>
          <p:spPr>
            <a:xfrm>
              <a:off x="3831850" y="2531124"/>
              <a:ext cx="302553" cy="109076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841C5CCD-D6EE-9103-B6BF-F477B27C6653}"/>
                </a:ext>
              </a:extLst>
            </p:cNvPr>
            <p:cNvSpPr txBox="1"/>
            <p:nvPr/>
          </p:nvSpPr>
          <p:spPr>
            <a:xfrm>
              <a:off x="3769285" y="2578531"/>
              <a:ext cx="398507" cy="1043353"/>
            </a:xfrm>
            <a:prstGeom prst="rect">
              <a:avLst/>
            </a:prstGeom>
            <a:noFill/>
          </p:spPr>
          <p:txBody>
            <a:bodyPr vert="eaVert" wrap="square" rtlCol="0">
              <a:spAutoFit/>
            </a:bodyPr>
            <a:lstStyle/>
            <a:p>
              <a:pPr algn="ctr"/>
              <a:r>
                <a:rPr kumimoji="1" lang="ja-JP" altLang="en-US" sz="1200" dirty="0">
                  <a:solidFill>
                    <a:schemeClr val="bg1"/>
                  </a:solidFill>
                  <a:latin typeface="BIZ UDPゴシック" panose="020B0400000000000000" pitchFamily="50" charset="-128"/>
                  <a:ea typeface="BIZ UDPゴシック" panose="020B0400000000000000" pitchFamily="50" charset="-128"/>
                </a:rPr>
                <a:t>第</a:t>
              </a:r>
              <a:r>
                <a:rPr kumimoji="1" lang="en-US" altLang="ja-JP" sz="1200" dirty="0">
                  <a:solidFill>
                    <a:schemeClr val="bg1"/>
                  </a:solidFill>
                  <a:latin typeface="BIZ UDPゴシック" panose="020B0400000000000000" pitchFamily="50" charset="-128"/>
                  <a:ea typeface="BIZ UDPゴシック" panose="020B0400000000000000" pitchFamily="50" charset="-128"/>
                </a:rPr>
                <a:t>18</a:t>
              </a:r>
              <a:r>
                <a:rPr kumimoji="1" lang="ja-JP" altLang="en-US" sz="1200" dirty="0">
                  <a:solidFill>
                    <a:schemeClr val="bg1"/>
                  </a:solidFill>
                  <a:latin typeface="BIZ UDPゴシック" panose="020B0400000000000000" pitchFamily="50" charset="-128"/>
                  <a:ea typeface="BIZ UDPゴシック" panose="020B0400000000000000" pitchFamily="50" charset="-128"/>
                </a:rPr>
                <a:t>班（科学諜報担当）</a:t>
              </a:r>
            </a:p>
          </p:txBody>
        </p:sp>
      </p:grpSp>
      <p:sp>
        <p:nvSpPr>
          <p:cNvPr id="43" name="四角形: 角を丸くする 42">
            <a:extLst>
              <a:ext uri="{FF2B5EF4-FFF2-40B4-BE49-F238E27FC236}">
                <a16:creationId xmlns:a16="http://schemas.microsoft.com/office/drawing/2014/main" id="{D76A9BB8-C27F-EB73-FDCC-246ECFF708C6}"/>
              </a:ext>
            </a:extLst>
          </p:cNvPr>
          <p:cNvSpPr/>
          <p:nvPr/>
        </p:nvSpPr>
        <p:spPr>
          <a:xfrm>
            <a:off x="4546570" y="5244833"/>
            <a:ext cx="1167639" cy="276999"/>
          </a:xfrm>
          <a:prstGeom prst="roundRect">
            <a:avLst/>
          </a:prstGeom>
          <a:solidFill>
            <a:srgbClr val="7030A0"/>
          </a:solidFill>
          <a:ln>
            <a:solidFill>
              <a:srgbClr val="7030A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ヤマ機関</a:t>
            </a:r>
          </a:p>
        </p:txBody>
      </p:sp>
      <p:cxnSp>
        <p:nvCxnSpPr>
          <p:cNvPr id="45" name="直線コネクタ 44">
            <a:extLst>
              <a:ext uri="{FF2B5EF4-FFF2-40B4-BE49-F238E27FC236}">
                <a16:creationId xmlns:a16="http://schemas.microsoft.com/office/drawing/2014/main" id="{FF3D2C1D-CE62-0672-34E4-2660C4F2B342}"/>
              </a:ext>
            </a:extLst>
          </p:cNvPr>
          <p:cNvCxnSpPr>
            <a:cxnSpLocks/>
            <a:stCxn id="34" idx="2"/>
            <a:endCxn id="37" idx="0"/>
          </p:cNvCxnSpPr>
          <p:nvPr/>
        </p:nvCxnSpPr>
        <p:spPr>
          <a:xfrm flipH="1">
            <a:off x="1020469" y="1232684"/>
            <a:ext cx="9498" cy="195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2CB6B32F-06ED-9E0B-2568-D2AB07C8EF7E}"/>
              </a:ext>
            </a:extLst>
          </p:cNvPr>
          <p:cNvSpPr/>
          <p:nvPr/>
        </p:nvSpPr>
        <p:spPr>
          <a:xfrm>
            <a:off x="467611" y="1858805"/>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第</a:t>
            </a:r>
            <a:r>
              <a:rPr kumimoji="1" lang="en-US" altLang="ja-JP" sz="1600" dirty="0">
                <a:latin typeface="BIZ UDPゴシック" panose="020B0400000000000000" pitchFamily="50" charset="-128"/>
                <a:ea typeface="BIZ UDPゴシック" panose="020B0400000000000000" pitchFamily="50" charset="-128"/>
              </a:rPr>
              <a:t>2</a:t>
            </a:r>
            <a:r>
              <a:rPr kumimoji="1" lang="ja-JP" altLang="en-US" sz="1600" dirty="0">
                <a:latin typeface="BIZ UDPゴシック" panose="020B0400000000000000" pitchFamily="50" charset="-128"/>
                <a:ea typeface="BIZ UDPゴシック" panose="020B0400000000000000" pitchFamily="50" charset="-128"/>
              </a:rPr>
              <a:t>部</a:t>
            </a:r>
          </a:p>
        </p:txBody>
      </p:sp>
      <p:sp>
        <p:nvSpPr>
          <p:cNvPr id="36" name="四角形: 角を丸くする 35">
            <a:extLst>
              <a:ext uri="{FF2B5EF4-FFF2-40B4-BE49-F238E27FC236}">
                <a16:creationId xmlns:a16="http://schemas.microsoft.com/office/drawing/2014/main" id="{446E0107-7677-CDAB-FFA4-0E3F8664291A}"/>
              </a:ext>
            </a:extLst>
          </p:cNvPr>
          <p:cNvSpPr/>
          <p:nvPr/>
        </p:nvSpPr>
        <p:spPr>
          <a:xfrm>
            <a:off x="458113" y="2520896"/>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第</a:t>
            </a:r>
            <a:r>
              <a:rPr lang="en-US" altLang="ja-JP" sz="1600" dirty="0">
                <a:latin typeface="BIZ UDPゴシック" panose="020B0400000000000000" pitchFamily="50" charset="-128"/>
                <a:ea typeface="BIZ UDPゴシック" panose="020B0400000000000000" pitchFamily="50" charset="-128"/>
              </a:rPr>
              <a:t>8</a:t>
            </a:r>
            <a:r>
              <a:rPr lang="ja-JP" altLang="en-US" sz="1600" dirty="0">
                <a:latin typeface="BIZ UDPゴシック" panose="020B0400000000000000" pitchFamily="50" charset="-128"/>
                <a:ea typeface="BIZ UDPゴシック" panose="020B0400000000000000" pitchFamily="50" charset="-128"/>
              </a:rPr>
              <a:t>課</a:t>
            </a:r>
            <a:endParaRPr kumimoji="1" lang="ja-JP" altLang="en-US" sz="1600" dirty="0">
              <a:latin typeface="BIZ UDPゴシック" panose="020B0400000000000000" pitchFamily="50" charset="-128"/>
              <a:ea typeface="BIZ UDPゴシック" panose="020B0400000000000000" pitchFamily="50" charset="-128"/>
            </a:endParaRPr>
          </a:p>
        </p:txBody>
      </p:sp>
      <p:cxnSp>
        <p:nvCxnSpPr>
          <p:cNvPr id="50" name="コネクタ: カギ線 49">
            <a:extLst>
              <a:ext uri="{FF2B5EF4-FFF2-40B4-BE49-F238E27FC236}">
                <a16:creationId xmlns:a16="http://schemas.microsoft.com/office/drawing/2014/main" id="{F1F7BE08-F53C-7652-5B17-3789375A131B}"/>
              </a:ext>
            </a:extLst>
          </p:cNvPr>
          <p:cNvCxnSpPr>
            <a:cxnSpLocks/>
            <a:stCxn id="2" idx="2"/>
            <a:endCxn id="4" idx="0"/>
          </p:cNvCxnSpPr>
          <p:nvPr/>
        </p:nvCxnSpPr>
        <p:spPr>
          <a:xfrm rot="5400000">
            <a:off x="3204366" y="1179820"/>
            <a:ext cx="629816" cy="72815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コネクタ: カギ線 51">
            <a:extLst>
              <a:ext uri="{FF2B5EF4-FFF2-40B4-BE49-F238E27FC236}">
                <a16:creationId xmlns:a16="http://schemas.microsoft.com/office/drawing/2014/main" id="{763BBCE4-8412-BE6C-6ECB-974ADA3D9D77}"/>
              </a:ext>
            </a:extLst>
          </p:cNvPr>
          <p:cNvCxnSpPr>
            <a:stCxn id="2" idx="2"/>
            <a:endCxn id="6" idx="0"/>
          </p:cNvCxnSpPr>
          <p:nvPr/>
        </p:nvCxnSpPr>
        <p:spPr>
          <a:xfrm rot="16200000" flipH="1">
            <a:off x="4111908" y="1000433"/>
            <a:ext cx="629815" cy="108692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C515A80-AF43-1E87-3487-BCDE744902F5}"/>
              </a:ext>
            </a:extLst>
          </p:cNvPr>
          <p:cNvCxnSpPr>
            <a:stCxn id="4" idx="2"/>
            <a:endCxn id="15" idx="0"/>
          </p:cNvCxnSpPr>
          <p:nvPr/>
        </p:nvCxnSpPr>
        <p:spPr>
          <a:xfrm flipH="1">
            <a:off x="3151923" y="2135805"/>
            <a:ext cx="3272" cy="4039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564627A-114E-5B43-9F48-BDEEE99228F8}"/>
              </a:ext>
            </a:extLst>
          </p:cNvPr>
          <p:cNvCxnSpPr>
            <a:stCxn id="6" idx="2"/>
            <a:endCxn id="11" idx="0"/>
          </p:cNvCxnSpPr>
          <p:nvPr/>
        </p:nvCxnSpPr>
        <p:spPr>
          <a:xfrm>
            <a:off x="4970279" y="2135804"/>
            <a:ext cx="0" cy="403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コネクタ: カギ線 58">
            <a:extLst>
              <a:ext uri="{FF2B5EF4-FFF2-40B4-BE49-F238E27FC236}">
                <a16:creationId xmlns:a16="http://schemas.microsoft.com/office/drawing/2014/main" id="{84BA0D85-1632-5F6D-2550-78DDDAAB6E16}"/>
              </a:ext>
            </a:extLst>
          </p:cNvPr>
          <p:cNvCxnSpPr>
            <a:stCxn id="16" idx="0"/>
            <a:endCxn id="43" idx="1"/>
          </p:cNvCxnSpPr>
          <p:nvPr/>
        </p:nvCxnSpPr>
        <p:spPr>
          <a:xfrm rot="5400000" flipH="1" flipV="1">
            <a:off x="3516069" y="4836775"/>
            <a:ext cx="483943" cy="157706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コネクタ: カギ線 60">
            <a:extLst>
              <a:ext uri="{FF2B5EF4-FFF2-40B4-BE49-F238E27FC236}">
                <a16:creationId xmlns:a16="http://schemas.microsoft.com/office/drawing/2014/main" id="{0FDE5467-46B9-B77E-29BB-66D6ABE333E1}"/>
              </a:ext>
            </a:extLst>
          </p:cNvPr>
          <p:cNvCxnSpPr>
            <a:cxnSpLocks/>
            <a:stCxn id="7" idx="2"/>
            <a:endCxn id="43" idx="1"/>
          </p:cNvCxnSpPr>
          <p:nvPr/>
        </p:nvCxnSpPr>
        <p:spPr>
          <a:xfrm rot="16200000" flipH="1">
            <a:off x="3971881" y="4808643"/>
            <a:ext cx="638509" cy="510869"/>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コネクタ: カギ線 62">
            <a:extLst>
              <a:ext uri="{FF2B5EF4-FFF2-40B4-BE49-F238E27FC236}">
                <a16:creationId xmlns:a16="http://schemas.microsoft.com/office/drawing/2014/main" id="{39DBD0C3-82A7-8D37-0404-CC07CC5CB4B2}"/>
              </a:ext>
            </a:extLst>
          </p:cNvPr>
          <p:cNvCxnSpPr>
            <a:stCxn id="11" idx="3"/>
            <a:endCxn id="43" idx="3"/>
          </p:cNvCxnSpPr>
          <p:nvPr/>
        </p:nvCxnSpPr>
        <p:spPr>
          <a:xfrm>
            <a:off x="5532635" y="2678262"/>
            <a:ext cx="181574" cy="2705071"/>
          </a:xfrm>
          <a:prstGeom prst="bentConnector3">
            <a:avLst>
              <a:gd name="adj1" fmla="val 225899"/>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3" name="コネクタ: カギ線 5122">
            <a:extLst>
              <a:ext uri="{FF2B5EF4-FFF2-40B4-BE49-F238E27FC236}">
                <a16:creationId xmlns:a16="http://schemas.microsoft.com/office/drawing/2014/main" id="{836A7604-D503-6448-BF76-266D4D6DA88B}"/>
              </a:ext>
            </a:extLst>
          </p:cNvPr>
          <p:cNvCxnSpPr>
            <a:stCxn id="34" idx="3"/>
            <a:endCxn id="40" idx="0"/>
          </p:cNvCxnSpPr>
          <p:nvPr/>
        </p:nvCxnSpPr>
        <p:spPr>
          <a:xfrm>
            <a:off x="1747771" y="998755"/>
            <a:ext cx="252414" cy="216423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5" name="コネクタ: カギ線 5124">
            <a:extLst>
              <a:ext uri="{FF2B5EF4-FFF2-40B4-BE49-F238E27FC236}">
                <a16:creationId xmlns:a16="http://schemas.microsoft.com/office/drawing/2014/main" id="{79040E97-4E2B-DC20-4F60-1ED29CAFA061}"/>
              </a:ext>
            </a:extLst>
          </p:cNvPr>
          <p:cNvCxnSpPr>
            <a:cxnSpLocks/>
            <a:stCxn id="11" idx="3"/>
            <a:endCxn id="18" idx="1"/>
          </p:cNvCxnSpPr>
          <p:nvPr/>
        </p:nvCxnSpPr>
        <p:spPr>
          <a:xfrm flipV="1">
            <a:off x="5532635" y="1932903"/>
            <a:ext cx="1263081" cy="745359"/>
          </a:xfrm>
          <a:prstGeom prst="bentConnector3">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28" name="コネクタ: カギ線 5127">
            <a:extLst>
              <a:ext uri="{FF2B5EF4-FFF2-40B4-BE49-F238E27FC236}">
                <a16:creationId xmlns:a16="http://schemas.microsoft.com/office/drawing/2014/main" id="{4FB8ECB7-B144-531B-5605-EAC1CF4987B4}"/>
              </a:ext>
            </a:extLst>
          </p:cNvPr>
          <p:cNvCxnSpPr>
            <a:stCxn id="18" idx="3"/>
            <a:endCxn id="22" idx="1"/>
          </p:cNvCxnSpPr>
          <p:nvPr/>
        </p:nvCxnSpPr>
        <p:spPr>
          <a:xfrm flipV="1">
            <a:off x="7920428" y="995488"/>
            <a:ext cx="1700784" cy="937415"/>
          </a:xfrm>
          <a:prstGeom prst="bentConnector3">
            <a:avLst>
              <a:gd name="adj1" fmla="val 31720"/>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33" name="コネクタ: カギ線 5132">
            <a:extLst>
              <a:ext uri="{FF2B5EF4-FFF2-40B4-BE49-F238E27FC236}">
                <a16:creationId xmlns:a16="http://schemas.microsoft.com/office/drawing/2014/main" id="{7C43F12A-1061-0A94-30BB-2DB5FBAE49A2}"/>
              </a:ext>
            </a:extLst>
          </p:cNvPr>
          <p:cNvCxnSpPr>
            <a:stCxn id="19" idx="2"/>
            <a:endCxn id="20" idx="0"/>
          </p:cNvCxnSpPr>
          <p:nvPr/>
        </p:nvCxnSpPr>
        <p:spPr>
          <a:xfrm rot="5400000">
            <a:off x="6704949" y="3072776"/>
            <a:ext cx="893998" cy="43531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5" name="コネクタ: カギ線 5134">
            <a:extLst>
              <a:ext uri="{FF2B5EF4-FFF2-40B4-BE49-F238E27FC236}">
                <a16:creationId xmlns:a16="http://schemas.microsoft.com/office/drawing/2014/main" id="{3CAB10C5-C2E2-E311-4923-5914595B04DA}"/>
              </a:ext>
            </a:extLst>
          </p:cNvPr>
          <p:cNvCxnSpPr>
            <a:stCxn id="19" idx="2"/>
            <a:endCxn id="21" idx="0"/>
          </p:cNvCxnSpPr>
          <p:nvPr/>
        </p:nvCxnSpPr>
        <p:spPr>
          <a:xfrm rot="16200000" flipH="1">
            <a:off x="7170272" y="3042765"/>
            <a:ext cx="896765" cy="4981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7" name="コネクタ: カギ線 5136">
            <a:extLst>
              <a:ext uri="{FF2B5EF4-FFF2-40B4-BE49-F238E27FC236}">
                <a16:creationId xmlns:a16="http://schemas.microsoft.com/office/drawing/2014/main" id="{B5D611E3-5408-5575-9F0D-15CEFC8A0EAC}"/>
              </a:ext>
            </a:extLst>
          </p:cNvPr>
          <p:cNvCxnSpPr>
            <a:stCxn id="6" idx="1"/>
            <a:endCxn id="7" idx="0"/>
          </p:cNvCxnSpPr>
          <p:nvPr/>
        </p:nvCxnSpPr>
        <p:spPr>
          <a:xfrm rot="10800000" flipV="1">
            <a:off x="4035701" y="1997304"/>
            <a:ext cx="372222" cy="100101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9" name="コネクタ: カギ線 5138">
            <a:extLst>
              <a:ext uri="{FF2B5EF4-FFF2-40B4-BE49-F238E27FC236}">
                <a16:creationId xmlns:a16="http://schemas.microsoft.com/office/drawing/2014/main" id="{2822A0BE-4074-9810-6E3B-CB423781DB1B}"/>
              </a:ext>
            </a:extLst>
          </p:cNvPr>
          <p:cNvCxnSpPr>
            <a:stCxn id="22" idx="2"/>
            <a:endCxn id="23" idx="0"/>
          </p:cNvCxnSpPr>
          <p:nvPr/>
        </p:nvCxnSpPr>
        <p:spPr>
          <a:xfrm rot="5400000">
            <a:off x="9641665" y="1097052"/>
            <a:ext cx="564986" cy="82971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1" name="コネクタ: カギ線 5140">
            <a:extLst>
              <a:ext uri="{FF2B5EF4-FFF2-40B4-BE49-F238E27FC236}">
                <a16:creationId xmlns:a16="http://schemas.microsoft.com/office/drawing/2014/main" id="{97967C21-088D-E78C-07BD-22532716E4B4}"/>
              </a:ext>
            </a:extLst>
          </p:cNvPr>
          <p:cNvCxnSpPr>
            <a:stCxn id="22" idx="2"/>
            <a:endCxn id="24" idx="0"/>
          </p:cNvCxnSpPr>
          <p:nvPr/>
        </p:nvCxnSpPr>
        <p:spPr>
          <a:xfrm rot="16200000" flipH="1">
            <a:off x="10536383" y="1032050"/>
            <a:ext cx="564986" cy="9597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3" name="直線コネクタ 5142">
            <a:extLst>
              <a:ext uri="{FF2B5EF4-FFF2-40B4-BE49-F238E27FC236}">
                <a16:creationId xmlns:a16="http://schemas.microsoft.com/office/drawing/2014/main" id="{D3A39E81-61C2-467C-F196-0F14A32DA515}"/>
              </a:ext>
            </a:extLst>
          </p:cNvPr>
          <p:cNvCxnSpPr>
            <a:stCxn id="23" idx="2"/>
            <a:endCxn id="27" idx="0"/>
          </p:cNvCxnSpPr>
          <p:nvPr/>
        </p:nvCxnSpPr>
        <p:spPr>
          <a:xfrm>
            <a:off x="9509300" y="2071402"/>
            <a:ext cx="5526" cy="1167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6" name="直線コネクタ 5145">
            <a:extLst>
              <a:ext uri="{FF2B5EF4-FFF2-40B4-BE49-F238E27FC236}">
                <a16:creationId xmlns:a16="http://schemas.microsoft.com/office/drawing/2014/main" id="{A56EC59A-D46C-2A2F-3527-A71E36555731}"/>
              </a:ext>
            </a:extLst>
          </p:cNvPr>
          <p:cNvCxnSpPr>
            <a:stCxn id="24" idx="2"/>
            <a:endCxn id="28" idx="0"/>
          </p:cNvCxnSpPr>
          <p:nvPr/>
        </p:nvCxnSpPr>
        <p:spPr>
          <a:xfrm>
            <a:off x="11298736" y="2071402"/>
            <a:ext cx="20239" cy="1167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8" name="コネクタ: カギ線 5147">
            <a:extLst>
              <a:ext uri="{FF2B5EF4-FFF2-40B4-BE49-F238E27FC236}">
                <a16:creationId xmlns:a16="http://schemas.microsoft.com/office/drawing/2014/main" id="{0378739A-EE60-1888-4769-168F32C7CA8A}"/>
              </a:ext>
            </a:extLst>
          </p:cNvPr>
          <p:cNvCxnSpPr>
            <a:stCxn id="22" idx="2"/>
            <a:endCxn id="29" idx="0"/>
          </p:cNvCxnSpPr>
          <p:nvPr/>
        </p:nvCxnSpPr>
        <p:spPr>
          <a:xfrm rot="5400000">
            <a:off x="8682486" y="2365035"/>
            <a:ext cx="2792148" cy="520913"/>
          </a:xfrm>
          <a:prstGeom prst="bentConnector3">
            <a:avLst>
              <a:gd name="adj1" fmla="val 92574"/>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1" name="コネクタ: カギ線 5150">
            <a:extLst>
              <a:ext uri="{FF2B5EF4-FFF2-40B4-BE49-F238E27FC236}">
                <a16:creationId xmlns:a16="http://schemas.microsoft.com/office/drawing/2014/main" id="{E8FBA644-FBE5-CAEB-6E00-31F0575FF671}"/>
              </a:ext>
            </a:extLst>
          </p:cNvPr>
          <p:cNvCxnSpPr>
            <a:stCxn id="22" idx="2"/>
            <a:endCxn id="30" idx="0"/>
          </p:cNvCxnSpPr>
          <p:nvPr/>
        </p:nvCxnSpPr>
        <p:spPr>
          <a:xfrm rot="16200000" flipH="1">
            <a:off x="9226631" y="2341802"/>
            <a:ext cx="2792148" cy="567378"/>
          </a:xfrm>
          <a:prstGeom prst="bentConnector3">
            <a:avLst>
              <a:gd name="adj1" fmla="val 92574"/>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878741CB-C2D0-D762-C181-BB49F28D01CC}"/>
              </a:ext>
            </a:extLst>
          </p:cNvPr>
          <p:cNvSpPr/>
          <p:nvPr/>
        </p:nvSpPr>
        <p:spPr>
          <a:xfrm>
            <a:off x="8754255" y="2559975"/>
            <a:ext cx="1510087"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東京憲兵隊</a:t>
            </a:r>
          </a:p>
        </p:txBody>
      </p:sp>
      <p:sp>
        <p:nvSpPr>
          <p:cNvPr id="26" name="四角形: 角を丸くする 25">
            <a:extLst>
              <a:ext uri="{FF2B5EF4-FFF2-40B4-BE49-F238E27FC236}">
                <a16:creationId xmlns:a16="http://schemas.microsoft.com/office/drawing/2014/main" id="{B790B525-47FD-18A2-B8FF-400CA782A68C}"/>
              </a:ext>
            </a:extLst>
          </p:cNvPr>
          <p:cNvSpPr/>
          <p:nvPr/>
        </p:nvSpPr>
        <p:spPr>
          <a:xfrm>
            <a:off x="10543692" y="2569274"/>
            <a:ext cx="1510087"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BIZ UDPゴシック" panose="020B0400000000000000" pitchFamily="50" charset="-128"/>
                <a:ea typeface="BIZ UDPゴシック" panose="020B0400000000000000" pitchFamily="50" charset="-128"/>
              </a:rPr>
              <a:t>地方憲兵</a:t>
            </a:r>
            <a:r>
              <a:rPr kumimoji="1" lang="ja-JP" altLang="en-US" sz="1400" dirty="0">
                <a:latin typeface="BIZ UDPゴシック" panose="020B0400000000000000" pitchFamily="50" charset="-128"/>
                <a:ea typeface="BIZ UDPゴシック" panose="020B0400000000000000" pitchFamily="50" charset="-128"/>
              </a:rPr>
              <a:t>隊</a:t>
            </a:r>
          </a:p>
        </p:txBody>
      </p:sp>
      <p:cxnSp>
        <p:nvCxnSpPr>
          <p:cNvPr id="31" name="直線コネクタ 30">
            <a:extLst>
              <a:ext uri="{FF2B5EF4-FFF2-40B4-BE49-F238E27FC236}">
                <a16:creationId xmlns:a16="http://schemas.microsoft.com/office/drawing/2014/main" id="{A0EFB835-57ED-4715-8C25-CABC3A6AB57C}"/>
              </a:ext>
            </a:extLst>
          </p:cNvPr>
          <p:cNvCxnSpPr>
            <a:stCxn id="11" idx="2"/>
            <a:endCxn id="12" idx="0"/>
          </p:cNvCxnSpPr>
          <p:nvPr/>
        </p:nvCxnSpPr>
        <p:spPr>
          <a:xfrm>
            <a:off x="4970279" y="2816761"/>
            <a:ext cx="1" cy="4264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907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図 12290">
            <a:extLst>
              <a:ext uri="{FF2B5EF4-FFF2-40B4-BE49-F238E27FC236}">
                <a16:creationId xmlns:a16="http://schemas.microsoft.com/office/drawing/2014/main" id="{D76E5740-5945-3E49-5C82-5F8C5261112F}"/>
              </a:ext>
            </a:extLst>
          </p:cNvPr>
          <p:cNvPicPr>
            <a:picLocks noChangeAspect="1"/>
          </p:cNvPicPr>
          <p:nvPr/>
        </p:nvPicPr>
        <p:blipFill>
          <a:blip r:embed="rId2"/>
          <a:stretch>
            <a:fillRect/>
          </a:stretch>
        </p:blipFill>
        <p:spPr>
          <a:xfrm>
            <a:off x="1942191" y="343649"/>
            <a:ext cx="2855207" cy="2782694"/>
          </a:xfrm>
          <a:prstGeom prst="rect">
            <a:avLst/>
          </a:prstGeom>
        </p:spPr>
      </p:pic>
      <p:cxnSp>
        <p:nvCxnSpPr>
          <p:cNvPr id="8" name="直線コネクタ 7">
            <a:extLst>
              <a:ext uri="{FF2B5EF4-FFF2-40B4-BE49-F238E27FC236}">
                <a16:creationId xmlns:a16="http://schemas.microsoft.com/office/drawing/2014/main" id="{5656CF9A-3177-33DF-1230-F6C5286BA040}"/>
              </a:ext>
            </a:extLst>
          </p:cNvPr>
          <p:cNvCxnSpPr>
            <a:cxnSpLocks/>
            <a:stCxn id="2" idx="2"/>
            <a:endCxn id="29" idx="0"/>
          </p:cNvCxnSpPr>
          <p:nvPr/>
        </p:nvCxnSpPr>
        <p:spPr>
          <a:xfrm flipH="1">
            <a:off x="6059486" y="991718"/>
            <a:ext cx="2" cy="36196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FDE128-15E3-425E-8DB7-0D65A390E597}"/>
              </a:ext>
            </a:extLst>
          </p:cNvPr>
          <p:cNvSpPr txBox="1"/>
          <p:nvPr/>
        </p:nvSpPr>
        <p:spPr>
          <a:xfrm>
            <a:off x="6447"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9436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陸軍省兵務</a:t>
            </a:r>
            <a:r>
              <a:rPr kumimoji="1" lang="ja-JP" altLang="en-US" sz="2400" b="1" dirty="0">
                <a:latin typeface="BIZ UDPゴシック" panose="020B0400000000000000" pitchFamily="50" charset="-128"/>
                <a:ea typeface="BIZ UDPゴシック" panose="020B0400000000000000" pitchFamily="50" charset="-128"/>
              </a:rPr>
              <a:t>局・警務連絡班</a:t>
            </a:r>
          </a:p>
        </p:txBody>
      </p:sp>
      <p:sp>
        <p:nvSpPr>
          <p:cNvPr id="2" name="テキスト ボックス 1">
            <a:extLst>
              <a:ext uri="{FF2B5EF4-FFF2-40B4-BE49-F238E27FC236}">
                <a16:creationId xmlns:a16="http://schemas.microsoft.com/office/drawing/2014/main" id="{B41518CB-C8CD-7598-134F-548F0175E9DB}"/>
              </a:ext>
            </a:extLst>
          </p:cNvPr>
          <p:cNvSpPr txBox="1"/>
          <p:nvPr/>
        </p:nvSpPr>
        <p:spPr>
          <a:xfrm>
            <a:off x="5326599" y="591608"/>
            <a:ext cx="1465777" cy="400110"/>
          </a:xfrm>
          <a:prstGeom prst="rect">
            <a:avLst/>
          </a:prstGeom>
          <a:solidFill>
            <a:schemeClr val="bg1"/>
          </a:solidFill>
          <a:ln>
            <a:solidFill>
              <a:schemeClr val="tx1"/>
            </a:solidFill>
          </a:ln>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陸軍省</a:t>
            </a:r>
          </a:p>
        </p:txBody>
      </p:sp>
      <p:sp>
        <p:nvSpPr>
          <p:cNvPr id="4" name="テキスト ボックス 3">
            <a:extLst>
              <a:ext uri="{FF2B5EF4-FFF2-40B4-BE49-F238E27FC236}">
                <a16:creationId xmlns:a16="http://schemas.microsoft.com/office/drawing/2014/main" id="{24E020EC-7C51-44A3-6C14-6CF895CDA78A}"/>
              </a:ext>
            </a:extLst>
          </p:cNvPr>
          <p:cNvSpPr txBox="1"/>
          <p:nvPr/>
        </p:nvSpPr>
        <p:spPr>
          <a:xfrm>
            <a:off x="5326599" y="1156051"/>
            <a:ext cx="1465777" cy="400110"/>
          </a:xfrm>
          <a:prstGeom prst="rect">
            <a:avLst/>
          </a:prstGeom>
          <a:solidFill>
            <a:schemeClr val="bg1"/>
          </a:solidFill>
          <a:ln>
            <a:solidFill>
              <a:schemeClr val="tx1"/>
            </a:solidFill>
          </a:ln>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兵務局</a:t>
            </a:r>
          </a:p>
        </p:txBody>
      </p:sp>
      <p:sp>
        <p:nvSpPr>
          <p:cNvPr id="6" name="テキスト ボックス 5">
            <a:extLst>
              <a:ext uri="{FF2B5EF4-FFF2-40B4-BE49-F238E27FC236}">
                <a16:creationId xmlns:a16="http://schemas.microsoft.com/office/drawing/2014/main" id="{3F3D17B8-6EFE-C494-EA60-30DECEDCACF5}"/>
              </a:ext>
            </a:extLst>
          </p:cNvPr>
          <p:cNvSpPr txBox="1"/>
          <p:nvPr/>
        </p:nvSpPr>
        <p:spPr>
          <a:xfrm>
            <a:off x="5326599" y="1709517"/>
            <a:ext cx="1465777" cy="400110"/>
          </a:xfrm>
          <a:prstGeom prst="rect">
            <a:avLst/>
          </a:prstGeom>
          <a:solidFill>
            <a:schemeClr val="bg1"/>
          </a:solidFill>
          <a:ln>
            <a:solidFill>
              <a:schemeClr val="tx1"/>
            </a:solidFill>
          </a:ln>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兵務課</a:t>
            </a:r>
          </a:p>
        </p:txBody>
      </p:sp>
      <p:sp>
        <p:nvSpPr>
          <p:cNvPr id="9" name="テキスト ボックス 8">
            <a:extLst>
              <a:ext uri="{FF2B5EF4-FFF2-40B4-BE49-F238E27FC236}">
                <a16:creationId xmlns:a16="http://schemas.microsoft.com/office/drawing/2014/main" id="{9AFC3DD2-A2B5-9C1B-AF5E-2F685611B909}"/>
              </a:ext>
            </a:extLst>
          </p:cNvPr>
          <p:cNvSpPr txBox="1"/>
          <p:nvPr/>
        </p:nvSpPr>
        <p:spPr>
          <a:xfrm>
            <a:off x="5326598" y="2317847"/>
            <a:ext cx="1465777" cy="400110"/>
          </a:xfrm>
          <a:prstGeom prst="rect">
            <a:avLst/>
          </a:prstGeom>
          <a:solidFill>
            <a:schemeClr val="bg1"/>
          </a:solidFill>
          <a:ln w="38100">
            <a:solidFill>
              <a:srgbClr val="002060"/>
            </a:solidFill>
          </a:ln>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警務連絡班</a:t>
            </a:r>
          </a:p>
        </p:txBody>
      </p:sp>
      <p:pic>
        <p:nvPicPr>
          <p:cNvPr id="12290" name="Picture 2">
            <a:extLst>
              <a:ext uri="{FF2B5EF4-FFF2-40B4-BE49-F238E27FC236}">
                <a16:creationId xmlns:a16="http://schemas.microsoft.com/office/drawing/2014/main" id="{25399E07-66DB-A7FF-F66D-CF9E973D6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20" y="352244"/>
            <a:ext cx="1715633" cy="276078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9D13A37-2F83-5C09-0FAA-51BE020EF7E1}"/>
              </a:ext>
            </a:extLst>
          </p:cNvPr>
          <p:cNvSpPr txBox="1"/>
          <p:nvPr/>
        </p:nvSpPr>
        <p:spPr>
          <a:xfrm>
            <a:off x="71862" y="3074317"/>
            <a:ext cx="1715633" cy="246221"/>
          </a:xfrm>
          <a:prstGeom prst="rect">
            <a:avLst/>
          </a:prstGeom>
          <a:noFill/>
        </p:spPr>
        <p:txBody>
          <a:bodyPr wrap="square" rtlCol="0">
            <a:spAutoFit/>
          </a:bodyPr>
          <a:lstStyle/>
          <a:p>
            <a:pPr algn="ctr"/>
            <a:r>
              <a:rPr kumimoji="1" lang="en-US" altLang="ja-JP" sz="1000" dirty="0">
                <a:latin typeface="BIZ UDPゴシック" panose="020B0400000000000000" pitchFamily="50" charset="-128"/>
                <a:ea typeface="BIZ UDPゴシック" panose="020B0400000000000000" pitchFamily="50" charset="-128"/>
              </a:rPr>
              <a:t>Source:</a:t>
            </a:r>
            <a:r>
              <a:rPr kumimoji="1" lang="ja-JP" altLang="en-US" sz="1000" dirty="0">
                <a:latin typeface="BIZ UDPゴシック" panose="020B0400000000000000" pitchFamily="50" charset="-128"/>
                <a:ea typeface="BIZ UDPゴシック" panose="020B0400000000000000" pitchFamily="50" charset="-128"/>
              </a:rPr>
              <a:t>新潮社</a:t>
            </a:r>
          </a:p>
        </p:txBody>
      </p:sp>
      <p:sp>
        <p:nvSpPr>
          <p:cNvPr id="10" name="四角形: 角を丸くする 9">
            <a:extLst>
              <a:ext uri="{FF2B5EF4-FFF2-40B4-BE49-F238E27FC236}">
                <a16:creationId xmlns:a16="http://schemas.microsoft.com/office/drawing/2014/main" id="{1DB5A793-DA05-4C94-5550-F5AAD1864391}"/>
              </a:ext>
            </a:extLst>
          </p:cNvPr>
          <p:cNvSpPr/>
          <p:nvPr/>
        </p:nvSpPr>
        <p:spPr>
          <a:xfrm>
            <a:off x="5375099" y="3198260"/>
            <a:ext cx="1368774" cy="40011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班長</a:t>
            </a:r>
          </a:p>
        </p:txBody>
      </p:sp>
      <p:sp>
        <p:nvSpPr>
          <p:cNvPr id="15" name="テキスト ボックス 14">
            <a:extLst>
              <a:ext uri="{FF2B5EF4-FFF2-40B4-BE49-F238E27FC236}">
                <a16:creationId xmlns:a16="http://schemas.microsoft.com/office/drawing/2014/main" id="{AAC0FA04-0D55-D819-9713-ECF56A917D11}"/>
              </a:ext>
            </a:extLst>
          </p:cNvPr>
          <p:cNvSpPr txBox="1"/>
          <p:nvPr/>
        </p:nvSpPr>
        <p:spPr>
          <a:xfrm>
            <a:off x="9058909" y="3216184"/>
            <a:ext cx="1043275" cy="338554"/>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附佐官</a:t>
            </a:r>
          </a:p>
        </p:txBody>
      </p:sp>
      <p:sp>
        <p:nvSpPr>
          <p:cNvPr id="16" name="テキスト ボックス 15">
            <a:extLst>
              <a:ext uri="{FF2B5EF4-FFF2-40B4-BE49-F238E27FC236}">
                <a16:creationId xmlns:a16="http://schemas.microsoft.com/office/drawing/2014/main" id="{D8BD6232-F696-7F89-7C8F-14841C5D548B}"/>
              </a:ext>
            </a:extLst>
          </p:cNvPr>
          <p:cNvSpPr txBox="1"/>
          <p:nvPr/>
        </p:nvSpPr>
        <p:spPr>
          <a:xfrm>
            <a:off x="9923676" y="3016129"/>
            <a:ext cx="1753024" cy="738664"/>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班長補佐</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憲兵・警察との連絡</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諜報目標の選定</a:t>
            </a:r>
          </a:p>
        </p:txBody>
      </p:sp>
      <p:cxnSp>
        <p:nvCxnSpPr>
          <p:cNvPr id="18" name="直線コネクタ 17">
            <a:extLst>
              <a:ext uri="{FF2B5EF4-FFF2-40B4-BE49-F238E27FC236}">
                <a16:creationId xmlns:a16="http://schemas.microsoft.com/office/drawing/2014/main" id="{EC4AAB6F-2BD6-E0FD-A6B0-4B5EFCEB08AA}"/>
              </a:ext>
            </a:extLst>
          </p:cNvPr>
          <p:cNvCxnSpPr>
            <a:stCxn id="10" idx="3"/>
            <a:endCxn id="15" idx="1"/>
          </p:cNvCxnSpPr>
          <p:nvPr/>
        </p:nvCxnSpPr>
        <p:spPr>
          <a:xfrm flipV="1">
            <a:off x="6743873" y="3385461"/>
            <a:ext cx="2315036" cy="128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左中かっこ 19">
            <a:extLst>
              <a:ext uri="{FF2B5EF4-FFF2-40B4-BE49-F238E27FC236}">
                <a16:creationId xmlns:a16="http://schemas.microsoft.com/office/drawing/2014/main" id="{FEBD6868-34AE-7113-DA74-31E0E9E72062}"/>
              </a:ext>
            </a:extLst>
          </p:cNvPr>
          <p:cNvSpPr/>
          <p:nvPr/>
        </p:nvSpPr>
        <p:spPr>
          <a:xfrm>
            <a:off x="9839538" y="3039553"/>
            <a:ext cx="168274" cy="71524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64A7B30-D88E-555D-17AD-6362ACF2150F}"/>
              </a:ext>
            </a:extLst>
          </p:cNvPr>
          <p:cNvSpPr txBox="1"/>
          <p:nvPr/>
        </p:nvSpPr>
        <p:spPr>
          <a:xfrm>
            <a:off x="3141262" y="3233088"/>
            <a:ext cx="1032269" cy="338554"/>
          </a:xfrm>
          <a:prstGeom prst="rect">
            <a:avLst/>
          </a:prstGeom>
          <a:noFill/>
        </p:spPr>
        <p:txBody>
          <a:bodyPr wrap="square" rtlCol="0">
            <a:spAutoFit/>
          </a:bodyPr>
          <a:lstStyle/>
          <a:p>
            <a:pPr algn="r"/>
            <a:r>
              <a:rPr kumimoji="1" lang="ja-JP" altLang="en-US" sz="1600" dirty="0">
                <a:latin typeface="BIZ UDPゴシック" panose="020B0400000000000000" pitchFamily="50" charset="-128"/>
                <a:ea typeface="BIZ UDPゴシック" panose="020B0400000000000000" pitchFamily="50" charset="-128"/>
              </a:rPr>
              <a:t>附佐尉官</a:t>
            </a:r>
          </a:p>
        </p:txBody>
      </p:sp>
      <p:cxnSp>
        <p:nvCxnSpPr>
          <p:cNvPr id="24" name="直線コネクタ 23">
            <a:extLst>
              <a:ext uri="{FF2B5EF4-FFF2-40B4-BE49-F238E27FC236}">
                <a16:creationId xmlns:a16="http://schemas.microsoft.com/office/drawing/2014/main" id="{BCF7B9D9-CD99-443A-90CB-F700D8A1B724}"/>
              </a:ext>
            </a:extLst>
          </p:cNvPr>
          <p:cNvCxnSpPr>
            <a:cxnSpLocks/>
            <a:stCxn id="22" idx="3"/>
            <a:endCxn id="10" idx="1"/>
          </p:cNvCxnSpPr>
          <p:nvPr/>
        </p:nvCxnSpPr>
        <p:spPr>
          <a:xfrm flipV="1">
            <a:off x="4173531" y="3398315"/>
            <a:ext cx="1201568" cy="4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761E7AD-9F8A-CCF4-6E4A-7BE7FF8D5B2B}"/>
              </a:ext>
            </a:extLst>
          </p:cNvPr>
          <p:cNvSpPr txBox="1"/>
          <p:nvPr/>
        </p:nvSpPr>
        <p:spPr>
          <a:xfrm>
            <a:off x="4169075" y="3160176"/>
            <a:ext cx="1043275"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全般統制</a:t>
            </a:r>
          </a:p>
        </p:txBody>
      </p:sp>
      <p:sp>
        <p:nvSpPr>
          <p:cNvPr id="28" name="テキスト ボックス 27">
            <a:extLst>
              <a:ext uri="{FF2B5EF4-FFF2-40B4-BE49-F238E27FC236}">
                <a16:creationId xmlns:a16="http://schemas.microsoft.com/office/drawing/2014/main" id="{3CE9A3A3-BCFB-FF1E-A195-9D64BA594B9D}"/>
              </a:ext>
            </a:extLst>
          </p:cNvPr>
          <p:cNvSpPr txBox="1"/>
          <p:nvPr/>
        </p:nvSpPr>
        <p:spPr>
          <a:xfrm>
            <a:off x="2730377" y="3521425"/>
            <a:ext cx="2049441"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必要に従い特殊工作に従事</a:t>
            </a:r>
          </a:p>
        </p:txBody>
      </p:sp>
      <p:sp>
        <p:nvSpPr>
          <p:cNvPr id="29" name="四角形: 角を丸くする 28">
            <a:extLst>
              <a:ext uri="{FF2B5EF4-FFF2-40B4-BE49-F238E27FC236}">
                <a16:creationId xmlns:a16="http://schemas.microsoft.com/office/drawing/2014/main" id="{BED601A5-54F9-F16C-C2A9-7DF6B7A5D88E}"/>
              </a:ext>
            </a:extLst>
          </p:cNvPr>
          <p:cNvSpPr/>
          <p:nvPr/>
        </p:nvSpPr>
        <p:spPr>
          <a:xfrm>
            <a:off x="5817496" y="4611356"/>
            <a:ext cx="483979" cy="10800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情報室</a:t>
            </a:r>
          </a:p>
        </p:txBody>
      </p:sp>
      <p:sp>
        <p:nvSpPr>
          <p:cNvPr id="30" name="四角形: 角を丸くする 29">
            <a:extLst>
              <a:ext uri="{FF2B5EF4-FFF2-40B4-BE49-F238E27FC236}">
                <a16:creationId xmlns:a16="http://schemas.microsoft.com/office/drawing/2014/main" id="{4053C9EB-9C40-8B6A-48EE-9B0F2832E14F}"/>
              </a:ext>
            </a:extLst>
          </p:cNvPr>
          <p:cNvSpPr/>
          <p:nvPr/>
        </p:nvSpPr>
        <p:spPr>
          <a:xfrm>
            <a:off x="7628183" y="4161742"/>
            <a:ext cx="1473157" cy="34877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ゴシック" panose="020B0400000000000000" pitchFamily="50" charset="-128"/>
                <a:ea typeface="BIZ UDPゴシック" panose="020B0400000000000000" pitchFamily="50" charset="-128"/>
              </a:rPr>
              <a:t>電話盗聴</a:t>
            </a:r>
            <a:r>
              <a:rPr kumimoji="1" lang="ja-JP" altLang="en-US" dirty="0">
                <a:solidFill>
                  <a:schemeClr val="tx1"/>
                </a:solidFill>
                <a:latin typeface="BIZ UDPゴシック" panose="020B0400000000000000" pitchFamily="50" charset="-128"/>
                <a:ea typeface="BIZ UDPゴシック" panose="020B0400000000000000" pitchFamily="50" charset="-128"/>
              </a:rPr>
              <a:t>室</a:t>
            </a:r>
          </a:p>
        </p:txBody>
      </p:sp>
      <p:sp>
        <p:nvSpPr>
          <p:cNvPr id="31" name="四角形: 角を丸くする 30">
            <a:extLst>
              <a:ext uri="{FF2B5EF4-FFF2-40B4-BE49-F238E27FC236}">
                <a16:creationId xmlns:a16="http://schemas.microsoft.com/office/drawing/2014/main" id="{BA14671E-C64E-408E-3C94-3782402119FE}"/>
              </a:ext>
            </a:extLst>
          </p:cNvPr>
          <p:cNvSpPr/>
          <p:nvPr/>
        </p:nvSpPr>
        <p:spPr>
          <a:xfrm>
            <a:off x="3141262" y="4192278"/>
            <a:ext cx="1046317" cy="34877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開繊室</a:t>
            </a:r>
          </a:p>
        </p:txBody>
      </p:sp>
      <p:sp>
        <p:nvSpPr>
          <p:cNvPr id="32" name="四角形: 角を丸くする 31">
            <a:extLst>
              <a:ext uri="{FF2B5EF4-FFF2-40B4-BE49-F238E27FC236}">
                <a16:creationId xmlns:a16="http://schemas.microsoft.com/office/drawing/2014/main" id="{40D4657D-164C-7A8D-7F39-50FA9E886DF2}"/>
              </a:ext>
            </a:extLst>
          </p:cNvPr>
          <p:cNvSpPr/>
          <p:nvPr/>
        </p:nvSpPr>
        <p:spPr>
          <a:xfrm>
            <a:off x="735903" y="3862876"/>
            <a:ext cx="1046317" cy="34877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庶務</a:t>
            </a:r>
          </a:p>
        </p:txBody>
      </p:sp>
      <p:sp>
        <p:nvSpPr>
          <p:cNvPr id="33" name="テキスト ボックス 32">
            <a:extLst>
              <a:ext uri="{FF2B5EF4-FFF2-40B4-BE49-F238E27FC236}">
                <a16:creationId xmlns:a16="http://schemas.microsoft.com/office/drawing/2014/main" id="{DA05C283-6317-7D5A-D9B2-73A9ACB682E1}"/>
              </a:ext>
            </a:extLst>
          </p:cNvPr>
          <p:cNvSpPr txBox="1"/>
          <p:nvPr/>
        </p:nvSpPr>
        <p:spPr>
          <a:xfrm>
            <a:off x="3369520" y="4856736"/>
            <a:ext cx="586758"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開繊</a:t>
            </a:r>
          </a:p>
        </p:txBody>
      </p:sp>
      <p:sp>
        <p:nvSpPr>
          <p:cNvPr id="34" name="テキスト ボックス 33">
            <a:extLst>
              <a:ext uri="{FF2B5EF4-FFF2-40B4-BE49-F238E27FC236}">
                <a16:creationId xmlns:a16="http://schemas.microsoft.com/office/drawing/2014/main" id="{8EFD610D-3CBE-6D78-C0B7-8042FA91A1B3}"/>
              </a:ext>
            </a:extLst>
          </p:cNvPr>
          <p:cNvSpPr txBox="1"/>
          <p:nvPr/>
        </p:nvSpPr>
        <p:spPr>
          <a:xfrm>
            <a:off x="4449262" y="5711868"/>
            <a:ext cx="3320070" cy="738664"/>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各種情報</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参謀本部（駐在武官、特務機関、暗号</a:t>
            </a:r>
            <a:r>
              <a:rPr lang="ja-JP" altLang="en-US" sz="1400" dirty="0">
                <a:latin typeface="BIZ UDPゴシック" panose="020B0400000000000000" pitchFamily="50" charset="-128"/>
                <a:ea typeface="BIZ UDPゴシック" panose="020B0400000000000000" pitchFamily="50" charset="-128"/>
              </a:rPr>
              <a:t>班）</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憲兵、警察情報、一般文諜（文書諜報）</a:t>
            </a:r>
          </a:p>
        </p:txBody>
      </p:sp>
      <p:sp>
        <p:nvSpPr>
          <p:cNvPr id="35" name="テキスト ボックス 34">
            <a:extLst>
              <a:ext uri="{FF2B5EF4-FFF2-40B4-BE49-F238E27FC236}">
                <a16:creationId xmlns:a16="http://schemas.microsoft.com/office/drawing/2014/main" id="{25E6E9EA-E575-34AB-8365-A01EB7252664}"/>
              </a:ext>
            </a:extLst>
          </p:cNvPr>
          <p:cNvSpPr txBox="1"/>
          <p:nvPr/>
        </p:nvSpPr>
        <p:spPr>
          <a:xfrm>
            <a:off x="3369520" y="5202985"/>
            <a:ext cx="586758"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撮影</a:t>
            </a:r>
          </a:p>
        </p:txBody>
      </p:sp>
      <p:sp>
        <p:nvSpPr>
          <p:cNvPr id="36" name="テキスト ボックス 35">
            <a:extLst>
              <a:ext uri="{FF2B5EF4-FFF2-40B4-BE49-F238E27FC236}">
                <a16:creationId xmlns:a16="http://schemas.microsoft.com/office/drawing/2014/main" id="{8F510439-23F4-DE96-546C-57FD94F49E1D}"/>
              </a:ext>
            </a:extLst>
          </p:cNvPr>
          <p:cNvSpPr txBox="1"/>
          <p:nvPr/>
        </p:nvSpPr>
        <p:spPr>
          <a:xfrm>
            <a:off x="3369520" y="5563161"/>
            <a:ext cx="586758"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復原</a:t>
            </a:r>
          </a:p>
        </p:txBody>
      </p:sp>
      <p:sp>
        <p:nvSpPr>
          <p:cNvPr id="41" name="テキスト ボックス 40">
            <a:extLst>
              <a:ext uri="{FF2B5EF4-FFF2-40B4-BE49-F238E27FC236}">
                <a16:creationId xmlns:a16="http://schemas.microsoft.com/office/drawing/2014/main" id="{3BD7B368-2FC5-4D68-E995-3A318357F33B}"/>
              </a:ext>
            </a:extLst>
          </p:cNvPr>
          <p:cNvSpPr txBox="1"/>
          <p:nvPr/>
        </p:nvSpPr>
        <p:spPr>
          <a:xfrm>
            <a:off x="3207031" y="5891993"/>
            <a:ext cx="900729"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光学検査</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2" name="テキスト ボックス 41">
            <a:extLst>
              <a:ext uri="{FF2B5EF4-FFF2-40B4-BE49-F238E27FC236}">
                <a16:creationId xmlns:a16="http://schemas.microsoft.com/office/drawing/2014/main" id="{AE2AC1F8-2E48-5D01-0CDE-F1E47556AFB5}"/>
              </a:ext>
            </a:extLst>
          </p:cNvPr>
          <p:cNvSpPr txBox="1"/>
          <p:nvPr/>
        </p:nvSpPr>
        <p:spPr>
          <a:xfrm>
            <a:off x="2059810" y="5891993"/>
            <a:ext cx="900729"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運搬返送</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589BADCA-068A-4306-5B2D-0072B776BEFC}"/>
              </a:ext>
            </a:extLst>
          </p:cNvPr>
          <p:cNvSpPr txBox="1"/>
          <p:nvPr/>
        </p:nvSpPr>
        <p:spPr>
          <a:xfrm>
            <a:off x="2019045" y="5202985"/>
            <a:ext cx="1017236" cy="461665"/>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中央郵便局</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外信課</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910EB40F-8C9C-9D4E-C2EE-0D3C42EDD773}"/>
              </a:ext>
            </a:extLst>
          </p:cNvPr>
          <p:cNvSpPr txBox="1"/>
          <p:nvPr/>
        </p:nvSpPr>
        <p:spPr>
          <a:xfrm>
            <a:off x="2234284" y="4752399"/>
            <a:ext cx="586758"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運搬</a:t>
            </a:r>
            <a:endParaRPr kumimoji="1" lang="ja-JP" altLang="en-US" sz="1200" dirty="0">
              <a:latin typeface="BIZ UDPゴシック" panose="020B0400000000000000" pitchFamily="50" charset="-128"/>
              <a:ea typeface="BIZ UDPゴシック" panose="020B0400000000000000" pitchFamily="50" charset="-128"/>
            </a:endParaRPr>
          </a:p>
        </p:txBody>
      </p:sp>
      <p:cxnSp>
        <p:nvCxnSpPr>
          <p:cNvPr id="46" name="コネクタ: カギ線 45">
            <a:extLst>
              <a:ext uri="{FF2B5EF4-FFF2-40B4-BE49-F238E27FC236}">
                <a16:creationId xmlns:a16="http://schemas.microsoft.com/office/drawing/2014/main" id="{0E8EE87D-E52C-6E17-7E1D-16156F00241F}"/>
              </a:ext>
            </a:extLst>
          </p:cNvPr>
          <p:cNvCxnSpPr>
            <a:stCxn id="31" idx="2"/>
            <a:endCxn id="42" idx="2"/>
          </p:cNvCxnSpPr>
          <p:nvPr/>
        </p:nvCxnSpPr>
        <p:spPr>
          <a:xfrm rot="5400000">
            <a:off x="2273329" y="4777900"/>
            <a:ext cx="1627938" cy="1154246"/>
          </a:xfrm>
          <a:prstGeom prst="bentConnector3">
            <a:avLst>
              <a:gd name="adj1" fmla="val 11404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コネクタ: カギ線 47">
            <a:extLst>
              <a:ext uri="{FF2B5EF4-FFF2-40B4-BE49-F238E27FC236}">
                <a16:creationId xmlns:a16="http://schemas.microsoft.com/office/drawing/2014/main" id="{9632A34E-3A44-5D9B-8922-51BD370C2769}"/>
              </a:ext>
            </a:extLst>
          </p:cNvPr>
          <p:cNvCxnSpPr>
            <a:stCxn id="42" idx="0"/>
            <a:endCxn id="31" idx="1"/>
          </p:cNvCxnSpPr>
          <p:nvPr/>
        </p:nvCxnSpPr>
        <p:spPr>
          <a:xfrm rot="5400000" flipH="1" flipV="1">
            <a:off x="2063055" y="4813787"/>
            <a:ext cx="1525327" cy="631087"/>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C7E5949-E897-D708-50C6-81450D943FE2}"/>
              </a:ext>
            </a:extLst>
          </p:cNvPr>
          <p:cNvSpPr txBox="1"/>
          <p:nvPr/>
        </p:nvSpPr>
        <p:spPr>
          <a:xfrm>
            <a:off x="312500" y="4208850"/>
            <a:ext cx="1753024" cy="1015663"/>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庶務</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班内経理</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自体防諜警備</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准士官以下の人事</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事務書類の取扱作製</a:t>
            </a:r>
          </a:p>
        </p:txBody>
      </p:sp>
      <p:cxnSp>
        <p:nvCxnSpPr>
          <p:cNvPr id="50" name="直線コネクタ 49">
            <a:extLst>
              <a:ext uri="{FF2B5EF4-FFF2-40B4-BE49-F238E27FC236}">
                <a16:creationId xmlns:a16="http://schemas.microsoft.com/office/drawing/2014/main" id="{E584E1E6-9D20-B0AD-56DF-3D88803275F0}"/>
              </a:ext>
            </a:extLst>
          </p:cNvPr>
          <p:cNvCxnSpPr>
            <a:cxnSpLocks/>
          </p:cNvCxnSpPr>
          <p:nvPr/>
        </p:nvCxnSpPr>
        <p:spPr>
          <a:xfrm flipV="1">
            <a:off x="1777907" y="4018691"/>
            <a:ext cx="4276304" cy="64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BAADB65-E85F-F59E-0B6B-6B74EE966F16}"/>
              </a:ext>
            </a:extLst>
          </p:cNvPr>
          <p:cNvCxnSpPr>
            <a:cxnSpLocks/>
          </p:cNvCxnSpPr>
          <p:nvPr/>
        </p:nvCxnSpPr>
        <p:spPr>
          <a:xfrm flipV="1">
            <a:off x="4187579" y="4336130"/>
            <a:ext cx="3440604" cy="129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FAC1F386-F57C-7FE0-DA7F-31F7271A82F4}"/>
              </a:ext>
            </a:extLst>
          </p:cNvPr>
          <p:cNvSpPr txBox="1"/>
          <p:nvPr/>
        </p:nvSpPr>
        <p:spPr>
          <a:xfrm>
            <a:off x="10160815" y="4192165"/>
            <a:ext cx="842670"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盗聴拡大</a:t>
            </a:r>
          </a:p>
        </p:txBody>
      </p:sp>
      <p:sp>
        <p:nvSpPr>
          <p:cNvPr id="58" name="テキスト ボックス 57">
            <a:extLst>
              <a:ext uri="{FF2B5EF4-FFF2-40B4-BE49-F238E27FC236}">
                <a16:creationId xmlns:a16="http://schemas.microsoft.com/office/drawing/2014/main" id="{6881B6D6-FF85-0DEF-F729-BAE177A9E938}"/>
              </a:ext>
            </a:extLst>
          </p:cNvPr>
          <p:cNvSpPr txBox="1"/>
          <p:nvPr/>
        </p:nvSpPr>
        <p:spPr>
          <a:xfrm>
            <a:off x="10334561" y="5130261"/>
            <a:ext cx="668924"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録音</a:t>
            </a:r>
          </a:p>
        </p:txBody>
      </p:sp>
      <p:cxnSp>
        <p:nvCxnSpPr>
          <p:cNvPr id="60" name="コネクタ: カギ線 59">
            <a:extLst>
              <a:ext uri="{FF2B5EF4-FFF2-40B4-BE49-F238E27FC236}">
                <a16:creationId xmlns:a16="http://schemas.microsoft.com/office/drawing/2014/main" id="{B3F8EF15-4D6E-554C-FDED-1AEFC6C2E66E}"/>
              </a:ext>
            </a:extLst>
          </p:cNvPr>
          <p:cNvCxnSpPr>
            <a:stCxn id="30" idx="3"/>
            <a:endCxn id="58" idx="0"/>
          </p:cNvCxnSpPr>
          <p:nvPr/>
        </p:nvCxnSpPr>
        <p:spPr>
          <a:xfrm>
            <a:off x="9101340" y="4336130"/>
            <a:ext cx="1567683" cy="794131"/>
          </a:xfrm>
          <a:prstGeom prst="bentConnector2">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コネクタ: カギ線 62">
            <a:extLst>
              <a:ext uri="{FF2B5EF4-FFF2-40B4-BE49-F238E27FC236}">
                <a16:creationId xmlns:a16="http://schemas.microsoft.com/office/drawing/2014/main" id="{772AB56B-0EC9-72DA-6A9F-DB06D01CE5F5}"/>
              </a:ext>
            </a:extLst>
          </p:cNvPr>
          <p:cNvCxnSpPr>
            <a:endCxn id="30" idx="2"/>
          </p:cNvCxnSpPr>
          <p:nvPr/>
        </p:nvCxnSpPr>
        <p:spPr>
          <a:xfrm rot="10800000">
            <a:off x="8364762" y="4510518"/>
            <a:ext cx="2086400" cy="758242"/>
          </a:xfrm>
          <a:prstGeom prst="bentConnector2">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88" name="テキスト ボックス 12287">
            <a:extLst>
              <a:ext uri="{FF2B5EF4-FFF2-40B4-BE49-F238E27FC236}">
                <a16:creationId xmlns:a16="http://schemas.microsoft.com/office/drawing/2014/main" id="{FCF6161F-0849-664E-1BB6-1A02E6DF78C1}"/>
              </a:ext>
            </a:extLst>
          </p:cNvPr>
          <p:cNvSpPr txBox="1"/>
          <p:nvPr/>
        </p:nvSpPr>
        <p:spPr>
          <a:xfrm>
            <a:off x="7321571" y="653595"/>
            <a:ext cx="4142965" cy="2123658"/>
          </a:xfrm>
          <a:custGeom>
            <a:avLst/>
            <a:gdLst>
              <a:gd name="connsiteX0" fmla="*/ 0 w 4142965"/>
              <a:gd name="connsiteY0" fmla="*/ 0 h 2123658"/>
              <a:gd name="connsiteX1" fmla="*/ 674711 w 4142965"/>
              <a:gd name="connsiteY1" fmla="*/ 0 h 2123658"/>
              <a:gd name="connsiteX2" fmla="*/ 1142275 w 4142965"/>
              <a:gd name="connsiteY2" fmla="*/ 0 h 2123658"/>
              <a:gd name="connsiteX3" fmla="*/ 1692697 w 4142965"/>
              <a:gd name="connsiteY3" fmla="*/ 0 h 2123658"/>
              <a:gd name="connsiteX4" fmla="*/ 2243120 w 4142965"/>
              <a:gd name="connsiteY4" fmla="*/ 0 h 2123658"/>
              <a:gd name="connsiteX5" fmla="*/ 2710683 w 4142965"/>
              <a:gd name="connsiteY5" fmla="*/ 0 h 2123658"/>
              <a:gd name="connsiteX6" fmla="*/ 3343965 w 4142965"/>
              <a:gd name="connsiteY6" fmla="*/ 0 h 2123658"/>
              <a:gd name="connsiteX7" fmla="*/ 4142965 w 4142965"/>
              <a:gd name="connsiteY7" fmla="*/ 0 h 2123658"/>
              <a:gd name="connsiteX8" fmla="*/ 4142965 w 4142965"/>
              <a:gd name="connsiteY8" fmla="*/ 573388 h 2123658"/>
              <a:gd name="connsiteX9" fmla="*/ 4142965 w 4142965"/>
              <a:gd name="connsiteY9" fmla="*/ 1061829 h 2123658"/>
              <a:gd name="connsiteX10" fmla="*/ 4142965 w 4142965"/>
              <a:gd name="connsiteY10" fmla="*/ 1571507 h 2123658"/>
              <a:gd name="connsiteX11" fmla="*/ 4142965 w 4142965"/>
              <a:gd name="connsiteY11" fmla="*/ 2123658 h 2123658"/>
              <a:gd name="connsiteX12" fmla="*/ 3509683 w 4142965"/>
              <a:gd name="connsiteY12" fmla="*/ 2123658 h 2123658"/>
              <a:gd name="connsiteX13" fmla="*/ 3042120 w 4142965"/>
              <a:gd name="connsiteY13" fmla="*/ 2123658 h 2123658"/>
              <a:gd name="connsiteX14" fmla="*/ 2533127 w 4142965"/>
              <a:gd name="connsiteY14" fmla="*/ 2123658 h 2123658"/>
              <a:gd name="connsiteX15" fmla="*/ 1982705 w 4142965"/>
              <a:gd name="connsiteY15" fmla="*/ 2123658 h 2123658"/>
              <a:gd name="connsiteX16" fmla="*/ 1473712 w 4142965"/>
              <a:gd name="connsiteY16" fmla="*/ 2123658 h 2123658"/>
              <a:gd name="connsiteX17" fmla="*/ 923289 w 4142965"/>
              <a:gd name="connsiteY17" fmla="*/ 2123658 h 2123658"/>
              <a:gd name="connsiteX18" fmla="*/ 0 w 4142965"/>
              <a:gd name="connsiteY18" fmla="*/ 2123658 h 2123658"/>
              <a:gd name="connsiteX19" fmla="*/ 0 w 4142965"/>
              <a:gd name="connsiteY19" fmla="*/ 1613980 h 2123658"/>
              <a:gd name="connsiteX20" fmla="*/ 0 w 4142965"/>
              <a:gd name="connsiteY20" fmla="*/ 1083066 h 2123658"/>
              <a:gd name="connsiteX21" fmla="*/ 0 w 4142965"/>
              <a:gd name="connsiteY21" fmla="*/ 594624 h 2123658"/>
              <a:gd name="connsiteX22" fmla="*/ 0 w 4142965"/>
              <a:gd name="connsiteY22" fmla="*/ 0 h 212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2965" h="2123658" extrusionOk="0">
                <a:moveTo>
                  <a:pt x="0" y="0"/>
                </a:moveTo>
                <a:cubicBezTo>
                  <a:pt x="198613" y="-63619"/>
                  <a:pt x="344994" y="11611"/>
                  <a:pt x="674711" y="0"/>
                </a:cubicBezTo>
                <a:cubicBezTo>
                  <a:pt x="1004428" y="-11611"/>
                  <a:pt x="961537" y="8059"/>
                  <a:pt x="1142275" y="0"/>
                </a:cubicBezTo>
                <a:cubicBezTo>
                  <a:pt x="1323013" y="-8059"/>
                  <a:pt x="1432394" y="63740"/>
                  <a:pt x="1692697" y="0"/>
                </a:cubicBezTo>
                <a:cubicBezTo>
                  <a:pt x="1953000" y="-63740"/>
                  <a:pt x="1969204" y="46403"/>
                  <a:pt x="2243120" y="0"/>
                </a:cubicBezTo>
                <a:cubicBezTo>
                  <a:pt x="2517036" y="-46403"/>
                  <a:pt x="2488844" y="9838"/>
                  <a:pt x="2710683" y="0"/>
                </a:cubicBezTo>
                <a:cubicBezTo>
                  <a:pt x="2932522" y="-9838"/>
                  <a:pt x="3073994" y="62439"/>
                  <a:pt x="3343965" y="0"/>
                </a:cubicBezTo>
                <a:cubicBezTo>
                  <a:pt x="3613936" y="-62439"/>
                  <a:pt x="3757079" y="57966"/>
                  <a:pt x="4142965" y="0"/>
                </a:cubicBezTo>
                <a:cubicBezTo>
                  <a:pt x="4164780" y="233556"/>
                  <a:pt x="4090016" y="315417"/>
                  <a:pt x="4142965" y="573388"/>
                </a:cubicBezTo>
                <a:cubicBezTo>
                  <a:pt x="4195914" y="831359"/>
                  <a:pt x="4090980" y="920054"/>
                  <a:pt x="4142965" y="1061829"/>
                </a:cubicBezTo>
                <a:cubicBezTo>
                  <a:pt x="4194950" y="1203604"/>
                  <a:pt x="4082887" y="1432344"/>
                  <a:pt x="4142965" y="1571507"/>
                </a:cubicBezTo>
                <a:cubicBezTo>
                  <a:pt x="4203043" y="1710670"/>
                  <a:pt x="4108221" y="1979432"/>
                  <a:pt x="4142965" y="2123658"/>
                </a:cubicBezTo>
                <a:cubicBezTo>
                  <a:pt x="3930521" y="2157724"/>
                  <a:pt x="3656587" y="2091727"/>
                  <a:pt x="3509683" y="2123658"/>
                </a:cubicBezTo>
                <a:cubicBezTo>
                  <a:pt x="3362779" y="2155589"/>
                  <a:pt x="3270270" y="2082151"/>
                  <a:pt x="3042120" y="2123658"/>
                </a:cubicBezTo>
                <a:cubicBezTo>
                  <a:pt x="2813970" y="2165165"/>
                  <a:pt x="2686152" y="2121526"/>
                  <a:pt x="2533127" y="2123658"/>
                </a:cubicBezTo>
                <a:cubicBezTo>
                  <a:pt x="2380102" y="2125790"/>
                  <a:pt x="2175700" y="2085442"/>
                  <a:pt x="1982705" y="2123658"/>
                </a:cubicBezTo>
                <a:cubicBezTo>
                  <a:pt x="1789710" y="2161874"/>
                  <a:pt x="1587340" y="2122994"/>
                  <a:pt x="1473712" y="2123658"/>
                </a:cubicBezTo>
                <a:cubicBezTo>
                  <a:pt x="1360084" y="2124322"/>
                  <a:pt x="1111551" y="2070068"/>
                  <a:pt x="923289" y="2123658"/>
                </a:cubicBezTo>
                <a:cubicBezTo>
                  <a:pt x="735027" y="2177248"/>
                  <a:pt x="274013" y="2089837"/>
                  <a:pt x="0" y="2123658"/>
                </a:cubicBezTo>
                <a:cubicBezTo>
                  <a:pt x="-31432" y="1936553"/>
                  <a:pt x="30766" y="1809759"/>
                  <a:pt x="0" y="1613980"/>
                </a:cubicBezTo>
                <a:cubicBezTo>
                  <a:pt x="-30766" y="1418201"/>
                  <a:pt x="26378" y="1260514"/>
                  <a:pt x="0" y="1083066"/>
                </a:cubicBezTo>
                <a:cubicBezTo>
                  <a:pt x="-26378" y="905618"/>
                  <a:pt x="21509" y="692788"/>
                  <a:pt x="0" y="594624"/>
                </a:cubicBezTo>
                <a:cubicBezTo>
                  <a:pt x="-21509" y="496460"/>
                  <a:pt x="60935" y="245515"/>
                  <a:pt x="0" y="0"/>
                </a:cubicBezTo>
                <a:close/>
              </a:path>
            </a:pathLst>
          </a:custGeom>
          <a:noFill/>
          <a:ln>
            <a:solidFill>
              <a:schemeClr val="tx1"/>
            </a:solidFill>
            <a:prstDash val="sysDash"/>
            <a:extLst>
              <a:ext uri="{C807C97D-BFC1-408E-A445-0C87EB9F89A2}">
                <ask:lineSketchStyleProps xmlns:ask="http://schemas.microsoft.com/office/drawing/2018/sketchyshapes" sd="414578267">
                  <a:prstGeom prst="rect">
                    <a:avLst/>
                  </a:prstGeom>
                  <ask:type>
                    <ask:lineSketchScribble/>
                  </ask:type>
                </ask:lineSketchStyleProps>
              </a:ext>
            </a:extLst>
          </a:ln>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１．電話盗聴網の整備機械化</a:t>
            </a:r>
            <a:endParaRPr kumimoji="1" lang="en-US" altLang="ja-JP" sz="1200" dirty="0">
              <a:latin typeface="BIZ UDPゴシック" panose="020B0400000000000000" pitchFamily="50" charset="-128"/>
              <a:ea typeface="BIZ UDPゴシック" panose="020B0400000000000000" pitchFamily="50" charset="-128"/>
            </a:endParaRPr>
          </a:p>
          <a:p>
            <a:r>
              <a:rPr kumimoji="1" lang="ja-JP" altLang="en-US" sz="1200" dirty="0">
                <a:latin typeface="BIZ UDPゴシック" panose="020B0400000000000000" pitchFamily="50" charset="-128"/>
                <a:ea typeface="BIZ UDPゴシック" panose="020B0400000000000000" pitchFamily="50" charset="-128"/>
              </a:rPr>
              <a:t>２．書簡開封作業の安定能率化</a:t>
            </a:r>
            <a:endParaRPr kumimoji="1" lang="en-US" altLang="ja-JP" sz="1200" dirty="0">
              <a:latin typeface="BIZ UDPゴシック" panose="020B0400000000000000" pitchFamily="50" charset="-128"/>
              <a:ea typeface="BIZ UDPゴシック" panose="020B0400000000000000" pitchFamily="50" charset="-128"/>
            </a:endParaRPr>
          </a:p>
          <a:p>
            <a:r>
              <a:rPr lang="ja-JP" altLang="en-US" sz="1200" dirty="0">
                <a:latin typeface="BIZ UDPゴシック" panose="020B0400000000000000" pitchFamily="50" charset="-128"/>
                <a:ea typeface="BIZ UDPゴシック" panose="020B0400000000000000" pitchFamily="50" charset="-128"/>
              </a:rPr>
              <a:t>３．秘密戦用各種機材の開発整備に関する事項</a:t>
            </a:r>
            <a:endParaRPr lang="en-US" altLang="ja-JP" sz="1200" dirty="0">
              <a:latin typeface="BIZ UDPゴシック" panose="020B0400000000000000" pitchFamily="50" charset="-128"/>
              <a:ea typeface="BIZ UDPゴシック" panose="020B0400000000000000" pitchFamily="50" charset="-128"/>
            </a:endParaRPr>
          </a:p>
          <a:p>
            <a:r>
              <a:rPr kumimoji="1" lang="ja-JP" altLang="en-US" sz="1200" dirty="0">
                <a:latin typeface="BIZ UDPゴシック" panose="020B0400000000000000" pitchFamily="50" charset="-128"/>
                <a:ea typeface="BIZ UDPゴシック" panose="020B0400000000000000" pitchFamily="50" charset="-128"/>
              </a:rPr>
              <a:t>４．内外地の分派機関の設置の関係業務</a:t>
            </a:r>
            <a:endParaRPr kumimoji="1" lang="en-US" altLang="ja-JP" sz="1200" dirty="0">
              <a:latin typeface="BIZ UDPゴシック" panose="020B0400000000000000" pitchFamily="50" charset="-128"/>
              <a:ea typeface="BIZ UDPゴシック" panose="020B0400000000000000" pitchFamily="50" charset="-128"/>
            </a:endParaRPr>
          </a:p>
          <a:p>
            <a:r>
              <a:rPr lang="ja-JP" altLang="en-US" sz="1200" dirty="0">
                <a:latin typeface="BIZ UDPゴシック" panose="020B0400000000000000" pitchFamily="50" charset="-128"/>
                <a:ea typeface="BIZ UDPゴシック" panose="020B0400000000000000" pitchFamily="50" charset="-128"/>
              </a:rPr>
              <a:t>５．所要特種経費の折衝</a:t>
            </a:r>
            <a:endParaRPr lang="en-US" altLang="ja-JP" sz="1200" dirty="0">
              <a:latin typeface="BIZ UDPゴシック" panose="020B0400000000000000" pitchFamily="50" charset="-128"/>
              <a:ea typeface="BIZ UDPゴシック" panose="020B0400000000000000" pitchFamily="50" charset="-128"/>
            </a:endParaRPr>
          </a:p>
          <a:p>
            <a:r>
              <a:rPr kumimoji="1" lang="ja-JP" altLang="en-US" sz="1200" dirty="0">
                <a:latin typeface="BIZ UDPゴシック" panose="020B0400000000000000" pitchFamily="50" charset="-128"/>
                <a:ea typeface="BIZ UDPゴシック" panose="020B0400000000000000" pitchFamily="50" charset="-128"/>
              </a:rPr>
              <a:t>６．関係各局及官衙機関との折衝</a:t>
            </a:r>
            <a:endParaRPr kumimoji="1" lang="en-US" altLang="ja-JP" sz="1200" dirty="0">
              <a:latin typeface="BIZ UDPゴシック" panose="020B0400000000000000" pitchFamily="50" charset="-128"/>
              <a:ea typeface="BIZ UDPゴシック" panose="020B0400000000000000" pitchFamily="50" charset="-128"/>
            </a:endParaRPr>
          </a:p>
          <a:p>
            <a:r>
              <a:rPr lang="ja-JP" altLang="en-US" sz="1200" dirty="0">
                <a:latin typeface="BIZ UDPゴシック" panose="020B0400000000000000" pitchFamily="50" charset="-128"/>
                <a:ea typeface="BIZ UDPゴシック" panose="020B0400000000000000" pitchFamily="50" charset="-128"/>
              </a:rPr>
              <a:t>７．横浜港の防諜対策</a:t>
            </a:r>
            <a:endParaRPr lang="en-US" altLang="ja-JP" sz="1200" dirty="0">
              <a:latin typeface="BIZ UDPゴシック" panose="020B0400000000000000" pitchFamily="50" charset="-128"/>
              <a:ea typeface="BIZ UDPゴシック" panose="020B0400000000000000" pitchFamily="50" charset="-128"/>
            </a:endParaRPr>
          </a:p>
          <a:p>
            <a:r>
              <a:rPr kumimoji="1" lang="ja-JP" altLang="en-US" sz="1200" dirty="0">
                <a:latin typeface="BIZ UDPゴシック" panose="020B0400000000000000" pitchFamily="50" charset="-128"/>
                <a:ea typeface="BIZ UDPゴシック" panose="020B0400000000000000" pitchFamily="50" charset="-128"/>
              </a:rPr>
              <a:t>８．中野学校の創設業務</a:t>
            </a:r>
            <a:endParaRPr kumimoji="1" lang="en-US" altLang="ja-JP" sz="1200" dirty="0">
              <a:latin typeface="BIZ UDPゴシック" panose="020B0400000000000000" pitchFamily="50" charset="-128"/>
              <a:ea typeface="BIZ UDPゴシック" panose="020B0400000000000000" pitchFamily="50" charset="-128"/>
            </a:endParaRPr>
          </a:p>
          <a:p>
            <a:r>
              <a:rPr lang="ja-JP" altLang="en-US" sz="1200" dirty="0">
                <a:latin typeface="BIZ UDPゴシック" panose="020B0400000000000000" pitchFamily="50" charset="-128"/>
                <a:ea typeface="BIZ UDPゴシック" panose="020B0400000000000000" pitchFamily="50" charset="-128"/>
              </a:rPr>
              <a:t>９．中国の外交部亜州司長高宗武の和平打診来日時の誘導</a:t>
            </a:r>
            <a:endParaRPr lang="en-US" altLang="ja-JP" sz="1200" dirty="0">
              <a:latin typeface="BIZ UDPゴシック" panose="020B0400000000000000" pitchFamily="50" charset="-128"/>
              <a:ea typeface="BIZ UDPゴシック" panose="020B0400000000000000" pitchFamily="50" charset="-128"/>
            </a:endParaRPr>
          </a:p>
          <a:p>
            <a:r>
              <a:rPr kumimoji="1" lang="en-US" altLang="ja-JP" sz="1200" dirty="0">
                <a:latin typeface="BIZ UDPゴシック" panose="020B0400000000000000" pitchFamily="50" charset="-128"/>
                <a:ea typeface="BIZ UDPゴシック" panose="020B0400000000000000" pitchFamily="50" charset="-128"/>
              </a:rPr>
              <a:t>10.</a:t>
            </a:r>
            <a:r>
              <a:rPr lang="ja-JP" altLang="en-US" sz="1200" dirty="0">
                <a:latin typeface="BIZ UDPゴシック" panose="020B0400000000000000" pitchFamily="50" charset="-128"/>
                <a:ea typeface="BIZ UDPゴシック" panose="020B0400000000000000" pitchFamily="50" charset="-128"/>
              </a:rPr>
              <a:t>軍内の防諜パンフレットの起案</a:t>
            </a:r>
            <a:endParaRPr lang="en-US" altLang="ja-JP" sz="1200" dirty="0">
              <a:latin typeface="BIZ UDPゴシック" panose="020B0400000000000000" pitchFamily="50" charset="-128"/>
              <a:ea typeface="BIZ UDPゴシック" panose="020B0400000000000000" pitchFamily="50" charset="-128"/>
            </a:endParaRPr>
          </a:p>
          <a:p>
            <a:r>
              <a:rPr kumimoji="1" lang="en-US" altLang="ja-JP" sz="1200" dirty="0">
                <a:latin typeface="BIZ UDPゴシック" panose="020B0400000000000000" pitchFamily="50" charset="-128"/>
                <a:ea typeface="BIZ UDPゴシック" panose="020B0400000000000000" pitchFamily="50" charset="-128"/>
              </a:rPr>
              <a:t>11</a:t>
            </a:r>
            <a:r>
              <a:rPr kumimoji="1" lang="ja-JP" altLang="en-US" sz="1200" dirty="0">
                <a:latin typeface="BIZ UDPゴシック" panose="020B0400000000000000" pitchFamily="50" charset="-128"/>
                <a:ea typeface="BIZ UDPゴシック" panose="020B0400000000000000" pitchFamily="50" charset="-128"/>
              </a:rPr>
              <a:t>．二・二六事件刑死者の遺言の募集保存処置</a:t>
            </a:r>
          </a:p>
        </p:txBody>
      </p:sp>
      <p:sp>
        <p:nvSpPr>
          <p:cNvPr id="12293" name="テキスト ボックス 12292">
            <a:extLst>
              <a:ext uri="{FF2B5EF4-FFF2-40B4-BE49-F238E27FC236}">
                <a16:creationId xmlns:a16="http://schemas.microsoft.com/office/drawing/2014/main" id="{4BD0990E-B806-5ED6-6056-7E90F9EC9D26}"/>
              </a:ext>
            </a:extLst>
          </p:cNvPr>
          <p:cNvSpPr txBox="1"/>
          <p:nvPr/>
        </p:nvSpPr>
        <p:spPr>
          <a:xfrm rot="5400000">
            <a:off x="772350" y="1411388"/>
            <a:ext cx="2412547" cy="261610"/>
          </a:xfrm>
          <a:prstGeom prst="rect">
            <a:avLst/>
          </a:prstGeom>
          <a:noFill/>
        </p:spPr>
        <p:txBody>
          <a:bodyPr wrap="square">
            <a:spAutoFit/>
          </a:bodyPr>
          <a:lstStyle/>
          <a:p>
            <a:r>
              <a:rPr lang="zh-TW" altLang="en-US" sz="1050" dirty="0">
                <a:latin typeface="BIZ UDPゴシック" panose="020B0400000000000000" pitchFamily="50" charset="-128"/>
                <a:ea typeface="BIZ UDPゴシック" panose="020B0400000000000000" pitchFamily="50" charset="-128"/>
              </a:rPr>
              <a:t>明治大学平和教育登戸研究所資料館</a:t>
            </a:r>
            <a:endParaRPr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64431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２．２６事件と電話盗聴</a:t>
            </a:r>
          </a:p>
        </p:txBody>
      </p:sp>
      <p:pic>
        <p:nvPicPr>
          <p:cNvPr id="6" name="図 5">
            <a:extLst>
              <a:ext uri="{FF2B5EF4-FFF2-40B4-BE49-F238E27FC236}">
                <a16:creationId xmlns:a16="http://schemas.microsoft.com/office/drawing/2014/main" id="{2C0705B5-6052-5475-8AC9-3D93CB6033B3}"/>
              </a:ext>
            </a:extLst>
          </p:cNvPr>
          <p:cNvPicPr>
            <a:picLocks noChangeAspect="1"/>
          </p:cNvPicPr>
          <p:nvPr/>
        </p:nvPicPr>
        <p:blipFill>
          <a:blip r:embed="rId2"/>
          <a:stretch>
            <a:fillRect/>
          </a:stretch>
        </p:blipFill>
        <p:spPr>
          <a:xfrm>
            <a:off x="122204" y="529391"/>
            <a:ext cx="7899240" cy="5977284"/>
          </a:xfrm>
          <a:prstGeom prst="rect">
            <a:avLst/>
          </a:prstGeom>
        </p:spPr>
      </p:pic>
      <p:sp>
        <p:nvSpPr>
          <p:cNvPr id="8" name="テキスト ボックス 7">
            <a:extLst>
              <a:ext uri="{FF2B5EF4-FFF2-40B4-BE49-F238E27FC236}">
                <a16:creationId xmlns:a16="http://schemas.microsoft.com/office/drawing/2014/main" id="{3A66056E-2304-F001-E18C-EC21408CB71D}"/>
              </a:ext>
            </a:extLst>
          </p:cNvPr>
          <p:cNvSpPr txBox="1"/>
          <p:nvPr/>
        </p:nvSpPr>
        <p:spPr>
          <a:xfrm>
            <a:off x="122204" y="5953405"/>
            <a:ext cx="7899240" cy="584775"/>
          </a:xfrm>
          <a:prstGeom prst="rect">
            <a:avLst/>
          </a:prstGeom>
          <a:noFill/>
        </p:spPr>
        <p:txBody>
          <a:bodyPr wrap="square">
            <a:spAutoFit/>
          </a:bodyPr>
          <a:lstStyle/>
          <a:p>
            <a:pPr algn="ctr"/>
            <a:r>
              <a:rPr lang="ja-JP" altLang="en-US" sz="1600" b="1" i="0" dirty="0">
                <a:solidFill>
                  <a:schemeClr val="bg1"/>
                </a:solidFill>
                <a:effectLst/>
                <a:latin typeface="YouTube Sans"/>
              </a:rPr>
              <a:t>「戒厳指令”交信ヲ傍受セヨ”－二・二六事件秘録－」 </a:t>
            </a:r>
            <a:r>
              <a:rPr lang="en-US" altLang="ja-JP" sz="1600" b="1" i="0" dirty="0">
                <a:solidFill>
                  <a:schemeClr val="bg1"/>
                </a:solidFill>
                <a:effectLst/>
                <a:latin typeface="YouTube Sans"/>
              </a:rPr>
              <a:t>(1979</a:t>
            </a:r>
            <a:r>
              <a:rPr lang="ja-JP" altLang="en-US" sz="1600" b="1" i="0" dirty="0">
                <a:solidFill>
                  <a:schemeClr val="bg1"/>
                </a:solidFill>
                <a:effectLst/>
                <a:latin typeface="YouTube Sans"/>
              </a:rPr>
              <a:t>年</a:t>
            </a:r>
            <a:r>
              <a:rPr lang="en-US" altLang="ja-JP" sz="1600" b="1" i="0" dirty="0">
                <a:solidFill>
                  <a:schemeClr val="bg1"/>
                </a:solidFill>
                <a:effectLst/>
                <a:latin typeface="YouTube Sans"/>
              </a:rPr>
              <a:t>(</a:t>
            </a:r>
            <a:r>
              <a:rPr lang="ja-JP" altLang="en-US" sz="1600" b="1" i="0" dirty="0">
                <a:solidFill>
                  <a:schemeClr val="bg1"/>
                </a:solidFill>
                <a:effectLst/>
                <a:latin typeface="YouTube Sans"/>
              </a:rPr>
              <a:t>昭和</a:t>
            </a:r>
            <a:r>
              <a:rPr lang="en-US" altLang="ja-JP" sz="1600" b="1" i="0" dirty="0">
                <a:solidFill>
                  <a:schemeClr val="bg1"/>
                </a:solidFill>
                <a:effectLst/>
                <a:latin typeface="YouTube Sans"/>
              </a:rPr>
              <a:t>54</a:t>
            </a:r>
            <a:r>
              <a:rPr lang="ja-JP" altLang="en-US" sz="1600" b="1" i="0" dirty="0">
                <a:solidFill>
                  <a:schemeClr val="bg1"/>
                </a:solidFill>
                <a:effectLst/>
                <a:latin typeface="YouTube Sans"/>
              </a:rPr>
              <a:t>年</a:t>
            </a:r>
            <a:r>
              <a:rPr lang="en-US" altLang="ja-JP" sz="1600" b="1" i="0" dirty="0">
                <a:solidFill>
                  <a:schemeClr val="bg1"/>
                </a:solidFill>
                <a:effectLst/>
                <a:latin typeface="YouTube Sans"/>
              </a:rPr>
              <a:t>)2</a:t>
            </a:r>
            <a:r>
              <a:rPr lang="ja-JP" altLang="en-US" sz="1600" b="1" i="0" dirty="0">
                <a:solidFill>
                  <a:schemeClr val="bg1"/>
                </a:solidFill>
                <a:effectLst/>
                <a:latin typeface="YouTube Sans"/>
              </a:rPr>
              <a:t>月</a:t>
            </a:r>
            <a:r>
              <a:rPr lang="en-US" altLang="ja-JP" sz="1600" b="1" i="0" dirty="0">
                <a:solidFill>
                  <a:schemeClr val="bg1"/>
                </a:solidFill>
                <a:effectLst/>
                <a:latin typeface="YouTube Sans"/>
              </a:rPr>
              <a:t>26</a:t>
            </a:r>
            <a:r>
              <a:rPr lang="ja-JP" altLang="en-US" sz="1600" b="1" i="0" dirty="0">
                <a:solidFill>
                  <a:schemeClr val="bg1"/>
                </a:solidFill>
                <a:effectLst/>
                <a:latin typeface="YouTube Sans"/>
              </a:rPr>
              <a:t>日）</a:t>
            </a:r>
            <a:endParaRPr lang="en-US" altLang="ja-JP" sz="1600" b="1" i="0" dirty="0">
              <a:solidFill>
                <a:schemeClr val="bg1"/>
              </a:solidFill>
              <a:effectLst/>
              <a:latin typeface="YouTube Sans"/>
            </a:endParaRPr>
          </a:p>
          <a:p>
            <a:pPr algn="ctr"/>
            <a:r>
              <a:rPr lang="en-US" altLang="ja-JP" sz="1600" b="1" i="0" dirty="0">
                <a:solidFill>
                  <a:schemeClr val="bg1"/>
                </a:solidFill>
                <a:effectLst/>
                <a:latin typeface="YouTube Sans"/>
              </a:rPr>
              <a:t>https://www2.nhk.or.jp/archives/movies/?id=D0009010235_00000</a:t>
            </a:r>
            <a:endParaRPr lang="ja-JP" altLang="en-US" sz="1600" b="1" i="0" dirty="0">
              <a:solidFill>
                <a:schemeClr val="bg1"/>
              </a:solidFill>
              <a:effectLst/>
              <a:latin typeface="YouTube Sans"/>
            </a:endParaRPr>
          </a:p>
        </p:txBody>
      </p:sp>
      <p:pic>
        <p:nvPicPr>
          <p:cNvPr id="1032" name="Picture 8">
            <a:extLst>
              <a:ext uri="{FF2B5EF4-FFF2-40B4-BE49-F238E27FC236}">
                <a16:creationId xmlns:a16="http://schemas.microsoft.com/office/drawing/2014/main" id="{A33268B5-4948-47A9-B96C-1F7FD9E1A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520" y="4290105"/>
            <a:ext cx="3945183" cy="2216570"/>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5029EBB0-DAF9-DD5B-B5D1-DA4D8ABAD07B}"/>
              </a:ext>
            </a:extLst>
          </p:cNvPr>
          <p:cNvPicPr>
            <a:picLocks noChangeAspect="1"/>
          </p:cNvPicPr>
          <p:nvPr/>
        </p:nvPicPr>
        <p:blipFill>
          <a:blip r:embed="rId4"/>
          <a:stretch>
            <a:fillRect/>
          </a:stretch>
        </p:blipFill>
        <p:spPr>
          <a:xfrm>
            <a:off x="8101520" y="529391"/>
            <a:ext cx="3968276" cy="3149693"/>
          </a:xfrm>
          <a:prstGeom prst="rect">
            <a:avLst/>
          </a:prstGeom>
        </p:spPr>
      </p:pic>
      <p:sp>
        <p:nvSpPr>
          <p:cNvPr id="13" name="テキスト ボックス 12">
            <a:extLst>
              <a:ext uri="{FF2B5EF4-FFF2-40B4-BE49-F238E27FC236}">
                <a16:creationId xmlns:a16="http://schemas.microsoft.com/office/drawing/2014/main" id="{126A502D-DDB5-814A-15FF-C0AC21D6E64D}"/>
              </a:ext>
            </a:extLst>
          </p:cNvPr>
          <p:cNvSpPr txBox="1"/>
          <p:nvPr/>
        </p:nvSpPr>
        <p:spPr>
          <a:xfrm>
            <a:off x="8028871" y="3752972"/>
            <a:ext cx="4163129" cy="407804"/>
          </a:xfrm>
          <a:prstGeom prst="rect">
            <a:avLst/>
          </a:prstGeom>
          <a:noFill/>
        </p:spPr>
        <p:txBody>
          <a:bodyPr wrap="square">
            <a:spAutoFit/>
          </a:bodyPr>
          <a:lstStyle/>
          <a:p>
            <a:r>
              <a:rPr lang="ja-JP" altLang="en-US" sz="1050" dirty="0">
                <a:latin typeface="72 Black" panose="020B0A04030603020204" pitchFamily="34" charset="0"/>
                <a:ea typeface="BIZ UDPゴシック" panose="020B0400000000000000" pitchFamily="50" charset="-128"/>
                <a:cs typeface="72 Black" panose="020B0A04030603020204" pitchFamily="34" charset="0"/>
              </a:rPr>
              <a:t>↑上図＆↓下図の出典は</a:t>
            </a:r>
            <a:r>
              <a:rPr lang="en-US" altLang="ja-JP" sz="1050" dirty="0">
                <a:latin typeface="72 Black" panose="020B0A04030603020204" pitchFamily="34" charset="0"/>
                <a:ea typeface="BIZ UDPゴシック" panose="020B0400000000000000" pitchFamily="50" charset="-128"/>
                <a:cs typeface="72 Black" panose="020B0A04030603020204" pitchFamily="34" charset="0"/>
              </a:rPr>
              <a:t>NHK</a:t>
            </a:r>
          </a:p>
          <a:p>
            <a:r>
              <a:rPr lang="en-US" altLang="ja-JP" sz="1000" dirty="0">
                <a:latin typeface="72 Black" panose="020B0A04030603020204" pitchFamily="34" charset="0"/>
                <a:ea typeface="BIZ UDPゴシック" panose="020B0400000000000000" pitchFamily="50" charset="-128"/>
                <a:cs typeface="72 Black" panose="020B0A04030603020204" pitchFamily="34" charset="0"/>
              </a:rPr>
              <a:t>https://www.nhk.or.jp/politics/articles/statement/21499.html</a:t>
            </a:r>
            <a:endParaRPr lang="ja-JP" altLang="en-US" sz="1000" dirty="0">
              <a:latin typeface="72 Black" panose="020B0A04030603020204" pitchFamily="34" charset="0"/>
              <a:ea typeface="BIZ UDPゴシック" panose="020B0400000000000000" pitchFamily="50" charset="-128"/>
              <a:cs typeface="72 Black" panose="020B0A04030603020204" pitchFamily="34" charset="0"/>
            </a:endParaRPr>
          </a:p>
        </p:txBody>
      </p:sp>
      <p:sp>
        <p:nvSpPr>
          <p:cNvPr id="14" name="テキスト ボックス 13">
            <a:extLst>
              <a:ext uri="{FF2B5EF4-FFF2-40B4-BE49-F238E27FC236}">
                <a16:creationId xmlns:a16="http://schemas.microsoft.com/office/drawing/2014/main" id="{E6DD6842-EBA3-CFC8-171F-90EAA1848305}"/>
              </a:ext>
            </a:extLst>
          </p:cNvPr>
          <p:cNvSpPr txBox="1"/>
          <p:nvPr/>
        </p:nvSpPr>
        <p:spPr>
          <a:xfrm>
            <a:off x="10928196" y="817757"/>
            <a:ext cx="1055649"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2019</a:t>
            </a:r>
            <a:r>
              <a:rPr kumimoji="1" lang="ja-JP" altLang="en-US" sz="1600" dirty="0">
                <a:latin typeface="BIZ UDPゴシック" panose="020B0400000000000000" pitchFamily="50" charset="-128"/>
                <a:ea typeface="BIZ UDPゴシック" panose="020B0400000000000000" pitchFamily="50" charset="-128"/>
              </a:rPr>
              <a:t>年</a:t>
            </a:r>
          </a:p>
        </p:txBody>
      </p:sp>
    </p:spTree>
    <p:extLst>
      <p:ext uri="{BB962C8B-B14F-4D97-AF65-F5344CB8AC3E}">
        <p14:creationId xmlns:p14="http://schemas.microsoft.com/office/powerpoint/2010/main" val="2760198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CCA10F07-9D49-4EE7-8C5A-ACF15EA1BC12}"/>
              </a:ext>
            </a:extLst>
          </p:cNvPr>
          <p:cNvGraphicFramePr>
            <a:graphicFrameLocks noGrp="1"/>
          </p:cNvGraphicFramePr>
          <p:nvPr/>
        </p:nvGraphicFramePr>
        <p:xfrm>
          <a:off x="1" y="86442"/>
          <a:ext cx="12191999" cy="6661687"/>
        </p:xfrm>
        <a:graphic>
          <a:graphicData uri="http://schemas.openxmlformats.org/drawingml/2006/table">
            <a:tbl>
              <a:tblPr firstRow="1" bandRow="1">
                <a:tableStyleId>{74C1A8A3-306A-4EB7-A6B1-4F7E0EB9C5D6}</a:tableStyleId>
              </a:tblPr>
              <a:tblGrid>
                <a:gridCol w="779342">
                  <a:extLst>
                    <a:ext uri="{9D8B030D-6E8A-4147-A177-3AD203B41FA5}">
                      <a16:colId xmlns:a16="http://schemas.microsoft.com/office/drawing/2014/main" val="922906179"/>
                    </a:ext>
                  </a:extLst>
                </a:gridCol>
                <a:gridCol w="1682502">
                  <a:extLst>
                    <a:ext uri="{9D8B030D-6E8A-4147-A177-3AD203B41FA5}">
                      <a16:colId xmlns:a16="http://schemas.microsoft.com/office/drawing/2014/main" val="3620762904"/>
                    </a:ext>
                  </a:extLst>
                </a:gridCol>
                <a:gridCol w="7288839">
                  <a:extLst>
                    <a:ext uri="{9D8B030D-6E8A-4147-A177-3AD203B41FA5}">
                      <a16:colId xmlns:a16="http://schemas.microsoft.com/office/drawing/2014/main" val="2514353749"/>
                    </a:ext>
                  </a:extLst>
                </a:gridCol>
                <a:gridCol w="1442926">
                  <a:extLst>
                    <a:ext uri="{9D8B030D-6E8A-4147-A177-3AD203B41FA5}">
                      <a16:colId xmlns:a16="http://schemas.microsoft.com/office/drawing/2014/main" val="414915984"/>
                    </a:ext>
                  </a:extLst>
                </a:gridCol>
                <a:gridCol w="998390">
                  <a:extLst>
                    <a:ext uri="{9D8B030D-6E8A-4147-A177-3AD203B41FA5}">
                      <a16:colId xmlns:a16="http://schemas.microsoft.com/office/drawing/2014/main" val="1505974279"/>
                    </a:ext>
                  </a:extLst>
                </a:gridCol>
              </a:tblGrid>
              <a:tr h="188766">
                <a:tc>
                  <a:txBody>
                    <a:bodyPr/>
                    <a:lstStyle/>
                    <a:p>
                      <a:pPr algn="ctr"/>
                      <a:r>
                        <a:rPr kumimoji="1" lang="ja-JP" altLang="en-US" sz="1200" b="0" dirty="0">
                          <a:solidFill>
                            <a:schemeClr val="accent2">
                              <a:lumMod val="20000"/>
                              <a:lumOff val="80000"/>
                            </a:schemeClr>
                          </a:solidFill>
                          <a:latin typeface="UD デジタル 教科書体 N-R" panose="02020400000000000000" pitchFamily="17" charset="-128"/>
                          <a:ea typeface="UD デジタル 教科書体 N-R" panose="02020400000000000000" pitchFamily="17" charset="-128"/>
                        </a:rPr>
                        <a:t>開催数</a:t>
                      </a:r>
                    </a:p>
                  </a:txBody>
                  <a:tcPr anchor="ctr">
                    <a:solidFill>
                      <a:srgbClr val="0070C0"/>
                    </a:solidFill>
                  </a:tcPr>
                </a:tc>
                <a:tc>
                  <a:txBody>
                    <a:bodyPr/>
                    <a:lstStyle/>
                    <a:p>
                      <a:pPr algn="ctr"/>
                      <a:r>
                        <a:rPr kumimoji="1" lang="ja-JP" altLang="en-US" sz="1400" b="0" dirty="0">
                          <a:solidFill>
                            <a:schemeClr val="bg1"/>
                          </a:solidFill>
                          <a:latin typeface="UD デジタル 教科書体 N-R" panose="02020400000000000000" pitchFamily="17" charset="-128"/>
                          <a:ea typeface="UD デジタル 教科書体 N-R" panose="02020400000000000000" pitchFamily="17" charset="-128"/>
                        </a:rPr>
                        <a:t>開催日</a:t>
                      </a:r>
                    </a:p>
                  </a:txBody>
                  <a:tcPr anchor="ctr">
                    <a:solidFill>
                      <a:srgbClr val="0070C0"/>
                    </a:solidFill>
                  </a:tcPr>
                </a:tc>
                <a:tc>
                  <a:txBody>
                    <a:bodyPr/>
                    <a:lstStyle/>
                    <a:p>
                      <a:pPr algn="ctr"/>
                      <a:r>
                        <a:rPr kumimoji="1" lang="ja-JP" altLang="en-US" sz="1400" b="0" dirty="0">
                          <a:solidFill>
                            <a:schemeClr val="bg1"/>
                          </a:solidFill>
                          <a:latin typeface="UD デジタル 教科書体 N-R" panose="02020400000000000000" pitchFamily="17" charset="-128"/>
                          <a:ea typeface="UD デジタル 教科書体 N-R" panose="02020400000000000000" pitchFamily="17" charset="-128"/>
                        </a:rPr>
                        <a:t>タイトル～副題～</a:t>
                      </a:r>
                    </a:p>
                  </a:txBody>
                  <a:tcPr anchor="ctr">
                    <a:solidFill>
                      <a:srgbClr val="0070C0"/>
                    </a:solidFill>
                  </a:tcPr>
                </a:tc>
                <a:tc>
                  <a:txBody>
                    <a:bodyPr/>
                    <a:lstStyle/>
                    <a:p>
                      <a:pPr algn="ctr"/>
                      <a:r>
                        <a:rPr kumimoji="1" lang="ja-JP" altLang="en-US" sz="1400" b="0" dirty="0">
                          <a:solidFill>
                            <a:schemeClr val="bg1"/>
                          </a:solidFill>
                          <a:latin typeface="UD デジタル 教科書体 N-R" panose="02020400000000000000" pitchFamily="17" charset="-128"/>
                          <a:ea typeface="UD デジタル 教科書体 N-R" panose="02020400000000000000" pitchFamily="17" charset="-128"/>
                        </a:rPr>
                        <a:t>申込／参加</a:t>
                      </a:r>
                    </a:p>
                  </a:txBody>
                  <a:tcPr anchor="ctr">
                    <a:solidFill>
                      <a:srgbClr val="0070C0"/>
                    </a:solidFill>
                  </a:tcPr>
                </a:tc>
                <a:tc>
                  <a:txBody>
                    <a:bodyPr/>
                    <a:lstStyle/>
                    <a:p>
                      <a:pPr algn="ctr"/>
                      <a:r>
                        <a:rPr kumimoji="1" lang="ja-JP" altLang="en-US" sz="1200" b="0" dirty="0">
                          <a:solidFill>
                            <a:schemeClr val="bg1"/>
                          </a:solidFill>
                          <a:latin typeface="UD デジタル 教科書体 N-R" panose="02020400000000000000" pitchFamily="17" charset="-128"/>
                          <a:ea typeface="UD デジタル 教科書体 N-R" panose="02020400000000000000" pitchFamily="17" charset="-128"/>
                        </a:rPr>
                        <a:t>アンケート</a:t>
                      </a:r>
                    </a:p>
                  </a:txBody>
                  <a:tcPr anchor="ctr">
                    <a:solidFill>
                      <a:srgbClr val="0070C0"/>
                    </a:solidFill>
                  </a:tcPr>
                </a:tc>
                <a:extLst>
                  <a:ext uri="{0D108BD9-81ED-4DB2-BD59-A6C34878D82A}">
                    <a16:rowId xmlns:a16="http://schemas.microsoft.com/office/drawing/2014/main" val="2528773680"/>
                  </a:ext>
                </a:extLst>
              </a:tr>
              <a:tr h="29259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1</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5</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23</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en-US" altLang="ja-JP" sz="2800" b="1" dirty="0">
                          <a:solidFill>
                            <a:schemeClr val="tx1"/>
                          </a:solidFill>
                          <a:latin typeface="BIZ UDP明朝 Medium" panose="02020500000000000000" pitchFamily="18" charset="-128"/>
                          <a:ea typeface="BIZ UDP明朝 Medium" panose="02020500000000000000" pitchFamily="18" charset="-128"/>
                        </a:rPr>
                        <a:t>Web</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探偵団＠ウクライナ侵攻 </a:t>
                      </a:r>
                      <a:r>
                        <a:rPr kumimoji="1" lang="ja-JP" altLang="en-US" sz="1600" b="1" dirty="0">
                          <a:latin typeface="BIZ UDP明朝 Medium" panose="02020500000000000000" pitchFamily="18" charset="-128"/>
                          <a:ea typeface="BIZ UDP明朝 Medium" panose="02020500000000000000" pitchFamily="18" charset="-128"/>
                        </a:rPr>
                        <a:t>～公開情報パワー～</a:t>
                      </a: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１３名</a:t>
                      </a:r>
                      <a:r>
                        <a:rPr kumimoji="1" lang="ja-JP" altLang="en-US" sz="1800" b="1" dirty="0">
                          <a:latin typeface="BIZ UDP明朝 Medium" panose="02020500000000000000" pitchFamily="18" charset="-128"/>
                          <a:ea typeface="BIZ UDP明朝 Medium" panose="02020500000000000000" pitchFamily="18" charset="-128"/>
                        </a:rPr>
                        <a:t>／</a:t>
                      </a:r>
                      <a:r>
                        <a:rPr kumimoji="1" lang="ja-JP" altLang="en-US" sz="2000" b="1" dirty="0">
                          <a:latin typeface="BIZ UDP明朝 Medium" panose="02020500000000000000" pitchFamily="18" charset="-128"/>
                          <a:ea typeface="BIZ UDP明朝 Medium" panose="02020500000000000000" pitchFamily="18" charset="-128"/>
                        </a:rPr>
                        <a:t>５名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４名</a:t>
                      </a:r>
                    </a:p>
                  </a:txBody>
                  <a:tcPr anchor="ctr">
                    <a:solidFill>
                      <a:schemeClr val="bg1"/>
                    </a:solidFill>
                  </a:tcPr>
                </a:tc>
                <a:extLst>
                  <a:ext uri="{0D108BD9-81ED-4DB2-BD59-A6C34878D82A}">
                    <a16:rowId xmlns:a16="http://schemas.microsoft.com/office/drawing/2014/main" val="1952480290"/>
                  </a:ext>
                </a:extLst>
              </a:tr>
              <a:tr h="395828">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2</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en-US" altLang="ja-JP" sz="1400" b="1" dirty="0">
                          <a:latin typeface="BIZ UDP明朝 Medium" panose="02020500000000000000" pitchFamily="18" charset="-128"/>
                          <a:ea typeface="BIZ UDP明朝 Medium" panose="02020500000000000000" pitchFamily="18" charset="-128"/>
                        </a:rPr>
                        <a:t>2022</a:t>
                      </a:r>
                      <a:r>
                        <a:rPr kumimoji="1" lang="ja-JP" altLang="en-US" sz="1400" b="1" dirty="0">
                          <a:latin typeface="BIZ UDP明朝 Medium" panose="02020500000000000000" pitchFamily="18" charset="-128"/>
                          <a:ea typeface="BIZ UDP明朝 Medium" panose="02020500000000000000" pitchFamily="18" charset="-128"/>
                        </a:rPr>
                        <a:t>年</a:t>
                      </a:r>
                      <a:r>
                        <a:rPr kumimoji="1" lang="en-US" altLang="ja-JP" sz="1400" b="1" dirty="0">
                          <a:latin typeface="BIZ UDP明朝 Medium" panose="02020500000000000000" pitchFamily="18" charset="-128"/>
                          <a:ea typeface="BIZ UDP明朝 Medium" panose="02020500000000000000" pitchFamily="18" charset="-128"/>
                        </a:rPr>
                        <a:t>6</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23</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en-US" altLang="ja-JP" sz="2800" b="1" dirty="0">
                          <a:latin typeface="BIZ UDP明朝 Medium" panose="02020500000000000000" pitchFamily="18" charset="-128"/>
                          <a:ea typeface="BIZ UDP明朝 Medium" panose="02020500000000000000" pitchFamily="18" charset="-128"/>
                        </a:rPr>
                        <a:t>RNA</a:t>
                      </a:r>
                      <a:r>
                        <a:rPr kumimoji="1" lang="ja-JP" altLang="en-US" sz="2800" b="1" dirty="0">
                          <a:latin typeface="BIZ UDP明朝 Medium" panose="02020500000000000000" pitchFamily="18" charset="-128"/>
                          <a:ea typeface="BIZ UDP明朝 Medium" panose="02020500000000000000" pitchFamily="18" charset="-128"/>
                        </a:rPr>
                        <a:t>ワールド </a:t>
                      </a:r>
                      <a:r>
                        <a:rPr kumimoji="1" lang="ja-JP" altLang="en-US" sz="1600" b="1" dirty="0">
                          <a:latin typeface="BIZ UDP明朝 Medium" panose="02020500000000000000" pitchFamily="18" charset="-128"/>
                          <a:ea typeface="BIZ UDP明朝 Medium" panose="02020500000000000000" pitchFamily="18" charset="-128"/>
                        </a:rPr>
                        <a:t>～医療・農業～</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accent4">
                        <a:lumMod val="40000"/>
                        <a:lumOff val="60000"/>
                      </a:schemeClr>
                    </a:solidFill>
                  </a:tcPr>
                </a:tc>
                <a:tc>
                  <a:txBody>
                    <a:bodyPr/>
                    <a:lstStyle/>
                    <a:p>
                      <a:pPr algn="dist"/>
                      <a:r>
                        <a:rPr kumimoji="1" lang="en-US" altLang="ja-JP" sz="1400" b="1" dirty="0">
                          <a:latin typeface="BIZ UDP明朝 Medium" panose="02020500000000000000" pitchFamily="18" charset="-128"/>
                          <a:ea typeface="BIZ UDP明朝 Medium" panose="02020500000000000000" pitchFamily="18" charset="-128"/>
                        </a:rPr>
                        <a:t>10</a:t>
                      </a:r>
                      <a:r>
                        <a:rPr kumimoji="1" lang="ja-JP" altLang="en-US" sz="1400" b="1" dirty="0">
                          <a:latin typeface="BIZ UDP明朝 Medium" panose="02020500000000000000" pitchFamily="18" charset="-128"/>
                          <a:ea typeface="BIZ UDP明朝 Medium" panose="02020500000000000000" pitchFamily="18" charset="-128"/>
                        </a:rPr>
                        <a:t>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24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1587892137"/>
                  </a:ext>
                </a:extLst>
              </a:tr>
              <a:tr h="187384">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3</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en-US" altLang="ja-JP" sz="1400" b="1" dirty="0">
                          <a:latin typeface="BIZ UDP明朝 Medium" panose="02020500000000000000" pitchFamily="18" charset="-128"/>
                          <a:ea typeface="BIZ UDP明朝 Medium" panose="02020500000000000000" pitchFamily="18" charset="-128"/>
                        </a:rPr>
                        <a:t>2022</a:t>
                      </a:r>
                      <a:r>
                        <a:rPr kumimoji="1" lang="ja-JP" altLang="en-US" sz="1400" b="1" dirty="0">
                          <a:latin typeface="BIZ UDP明朝 Medium" panose="02020500000000000000" pitchFamily="18" charset="-128"/>
                          <a:ea typeface="BIZ UDP明朝 Medium" panose="02020500000000000000" pitchFamily="18" charset="-128"/>
                        </a:rPr>
                        <a:t>年</a:t>
                      </a:r>
                      <a:r>
                        <a:rPr kumimoji="1" lang="en-US" altLang="ja-JP" sz="1400" b="1" dirty="0">
                          <a:latin typeface="BIZ UDP明朝 Medium" panose="02020500000000000000" pitchFamily="18" charset="-128"/>
                          <a:ea typeface="BIZ UDP明朝 Medium" panose="02020500000000000000" pitchFamily="18" charset="-128"/>
                        </a:rPr>
                        <a:t>7</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25</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ja-JP" altLang="en-US" sz="2800" b="1" dirty="0">
                          <a:latin typeface="BIZ UDP明朝 Medium" panose="02020500000000000000" pitchFamily="18" charset="-128"/>
                          <a:ea typeface="BIZ UDP明朝 Medium" panose="02020500000000000000" pitchFamily="18" charset="-128"/>
                        </a:rPr>
                        <a:t>人工知能のトレンドと</a:t>
                      </a:r>
                      <a:r>
                        <a:rPr kumimoji="1" lang="en-US" altLang="ja-JP" sz="2800" b="1" dirty="0">
                          <a:latin typeface="BIZ UDP明朝 Medium" panose="02020500000000000000" pitchFamily="18" charset="-128"/>
                          <a:ea typeface="BIZ UDP明朝 Medium" panose="02020500000000000000" pitchFamily="18" charset="-128"/>
                        </a:rPr>
                        <a:t>GPU </a:t>
                      </a:r>
                      <a:r>
                        <a:rPr kumimoji="1" lang="ja-JP" altLang="en-US" sz="1400" b="1" dirty="0">
                          <a:latin typeface="BIZ UDP明朝 Medium" panose="02020500000000000000" pitchFamily="18" charset="-128"/>
                          <a:ea typeface="BIZ UDP明朝 Medium" panose="02020500000000000000" pitchFamily="18" charset="-128"/>
                        </a:rPr>
                        <a:t>～トランスフォーマーとパーセプトロン～</a:t>
                      </a:r>
                    </a:p>
                  </a:txBody>
                  <a:tcPr anchor="ctr">
                    <a:solidFill>
                      <a:schemeClr val="accent4">
                        <a:lumMod val="40000"/>
                        <a:lumOff val="60000"/>
                      </a:schemeClr>
                    </a:solidFill>
                  </a:tcPr>
                </a:tc>
                <a:tc>
                  <a:txBody>
                    <a:bodyPr/>
                    <a:lstStyle/>
                    <a:p>
                      <a:pPr algn="dist"/>
                      <a:r>
                        <a:rPr kumimoji="1" lang="en-US" altLang="ja-JP" sz="1400" b="1" dirty="0">
                          <a:latin typeface="BIZ UDP明朝 Medium" panose="02020500000000000000" pitchFamily="18" charset="-128"/>
                          <a:ea typeface="BIZ UDP明朝 Medium" panose="02020500000000000000" pitchFamily="18" charset="-128"/>
                        </a:rPr>
                        <a:t>19</a:t>
                      </a:r>
                      <a:r>
                        <a:rPr kumimoji="1" lang="ja-JP" altLang="en-US" sz="1400" b="1" dirty="0">
                          <a:latin typeface="BIZ UDP明朝 Medium" panose="02020500000000000000" pitchFamily="18" charset="-128"/>
                          <a:ea typeface="BIZ UDP明朝 Medium" panose="02020500000000000000" pitchFamily="18" charset="-128"/>
                        </a:rPr>
                        <a:t>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24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８名</a:t>
                      </a:r>
                    </a:p>
                  </a:txBody>
                  <a:tcPr anchor="ctr">
                    <a:solidFill>
                      <a:schemeClr val="bg1"/>
                    </a:solidFill>
                  </a:tcPr>
                </a:tc>
                <a:extLst>
                  <a:ext uri="{0D108BD9-81ED-4DB2-BD59-A6C34878D82A}">
                    <a16:rowId xmlns:a16="http://schemas.microsoft.com/office/drawing/2014/main" val="2262407264"/>
                  </a:ext>
                </a:extLst>
              </a:tr>
              <a:tr h="281283">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4</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8</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25</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ja-JP" altLang="en-US" sz="2800" b="1" dirty="0">
                          <a:latin typeface="BIZ UDP明朝 Medium" panose="02020500000000000000" pitchFamily="18" charset="-128"/>
                          <a:ea typeface="BIZ UDP明朝 Medium" panose="02020500000000000000" pitchFamily="18" charset="-128"/>
                        </a:rPr>
                        <a:t>中央銀行デジタル通貨の最新動向</a:t>
                      </a: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１０名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3579287589"/>
                  </a:ext>
                </a:extLst>
              </a:tr>
              <a:tr h="242445">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5</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9</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26</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ja-JP" altLang="en-US" sz="2800" b="1" dirty="0">
                          <a:latin typeface="BIZ UDP明朝 Medium" panose="02020500000000000000" pitchFamily="18" charset="-128"/>
                          <a:ea typeface="BIZ UDP明朝 Medium" panose="02020500000000000000" pitchFamily="18" charset="-128"/>
                        </a:rPr>
                        <a:t>合成生物学</a:t>
                      </a:r>
                      <a:r>
                        <a:rPr kumimoji="1" lang="ja-JP" altLang="en-US" sz="2400" b="1" dirty="0">
                          <a:latin typeface="BIZ UDP明朝 Medium" panose="02020500000000000000" pitchFamily="18" charset="-128"/>
                          <a:ea typeface="BIZ UDP明朝 Medium" panose="02020500000000000000" pitchFamily="18" charset="-128"/>
                        </a:rPr>
                        <a:t> </a:t>
                      </a:r>
                      <a:r>
                        <a:rPr kumimoji="1" lang="ja-JP" altLang="en-US" sz="1600" b="1" dirty="0">
                          <a:latin typeface="BIZ UDP明朝 Medium" panose="02020500000000000000" pitchFamily="18" charset="-128"/>
                          <a:ea typeface="BIZ UDP明朝 Medium" panose="02020500000000000000" pitchFamily="18" charset="-128"/>
                        </a:rPr>
                        <a:t>～バイオ経済とベンチャー企業～</a:t>
                      </a:r>
                      <a:endParaRPr kumimoji="1" lang="ja-JP" altLang="en-US" sz="1400" b="1" dirty="0">
                        <a:latin typeface="BIZ UDP明朝 Medium" panose="02020500000000000000" pitchFamily="18" charset="-128"/>
                        <a:ea typeface="BIZ UDP明朝 Medium" panose="02020500000000000000" pitchFamily="18" charset="-128"/>
                      </a:endParaRP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２２名</a:t>
                      </a:r>
                      <a:r>
                        <a:rPr kumimoji="1" lang="ja-JP" altLang="en-US" sz="1800" b="1" dirty="0">
                          <a:latin typeface="BIZ UDP明朝 Medium" panose="02020500000000000000" pitchFamily="18" charset="-128"/>
                          <a:ea typeface="BIZ UDP明朝 Medium" panose="02020500000000000000" pitchFamily="18" charset="-128"/>
                        </a:rPr>
                        <a:t>／</a:t>
                      </a:r>
                      <a:r>
                        <a:rPr kumimoji="1" lang="ja-JP" altLang="en-US" sz="2000" b="1" dirty="0">
                          <a:latin typeface="BIZ UDP明朝 Medium" panose="02020500000000000000" pitchFamily="18" charset="-128"/>
                          <a:ea typeface="BIZ UDP明朝 Medium" panose="02020500000000000000" pitchFamily="18" charset="-128"/>
                        </a:rPr>
                        <a:t>１３名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1361903158"/>
                  </a:ext>
                </a:extLst>
              </a:tr>
              <a:tr h="314221">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6</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10</a:t>
                      </a:r>
                      <a:r>
                        <a:rPr kumimoji="1" lang="ja-JP" altLang="en-US" sz="1400" b="1" dirty="0">
                          <a:latin typeface="BIZ UDP明朝 Medium" panose="02020500000000000000" pitchFamily="18" charset="-128"/>
                          <a:ea typeface="BIZ UDP明朝 Medium" panose="02020500000000000000" pitchFamily="18" charset="-128"/>
                        </a:rPr>
                        <a:t>月２５日</a:t>
                      </a:r>
                    </a:p>
                  </a:txBody>
                  <a:tcPr anchor="ctr">
                    <a:solidFill>
                      <a:schemeClr val="accent4">
                        <a:lumMod val="20000"/>
                        <a:lumOff val="80000"/>
                      </a:schemeClr>
                    </a:solidFill>
                  </a:tcPr>
                </a:tc>
                <a:tc>
                  <a:txBody>
                    <a:bodyPr/>
                    <a:lstStyle/>
                    <a:p>
                      <a:pPr algn="l"/>
                      <a:r>
                        <a:rPr kumimoji="1" lang="ja-JP" altLang="en-US" sz="2800" b="1" dirty="0">
                          <a:latin typeface="BIZ UDP明朝 Medium" panose="02020500000000000000" pitchFamily="18" charset="-128"/>
                          <a:ea typeface="BIZ UDP明朝 Medium" panose="02020500000000000000" pitchFamily="18" charset="-128"/>
                        </a:rPr>
                        <a:t>アップサイクル技術</a:t>
                      </a:r>
                      <a:r>
                        <a:rPr kumimoji="1" lang="ja-JP" altLang="en-US" sz="1600" dirty="0">
                          <a:latin typeface="BIZ UDP明朝 Medium" panose="02020500000000000000" pitchFamily="18" charset="-128"/>
                          <a:ea typeface="BIZ UDP明朝 Medium" panose="02020500000000000000" pitchFamily="18" charset="-128"/>
                        </a:rPr>
                        <a:t>　</a:t>
                      </a:r>
                      <a:r>
                        <a:rPr kumimoji="1" lang="ja-JP" altLang="en-US" sz="1600" b="1" dirty="0">
                          <a:latin typeface="BIZ UDP明朝 Medium" panose="02020500000000000000" pitchFamily="18" charset="-128"/>
                          <a:ea typeface="BIZ UDP明朝 Medium" panose="02020500000000000000" pitchFamily="18" charset="-128"/>
                        </a:rPr>
                        <a:t>～廃棄物に付加価値を！～</a:t>
                      </a: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１８名</a:t>
                      </a:r>
                      <a:r>
                        <a:rPr kumimoji="1" lang="ja-JP" altLang="en-US" sz="1800" b="1" dirty="0">
                          <a:latin typeface="BIZ UDP明朝 Medium" panose="02020500000000000000" pitchFamily="18" charset="-128"/>
                          <a:ea typeface="BIZ UDP明朝 Medium" panose="02020500000000000000" pitchFamily="18" charset="-128"/>
                        </a:rPr>
                        <a:t>／</a:t>
                      </a:r>
                      <a:r>
                        <a:rPr kumimoji="1" lang="ja-JP" altLang="en-US" sz="2000" b="1" dirty="0">
                          <a:latin typeface="BIZ UDP明朝 Medium" panose="02020500000000000000" pitchFamily="18" charset="-128"/>
                          <a:ea typeface="BIZ UDP明朝 Medium" panose="02020500000000000000" pitchFamily="18" charset="-128"/>
                        </a:rPr>
                        <a:t>１３名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2189134245"/>
                  </a:ext>
                </a:extLst>
              </a:tr>
              <a:tr h="16477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第７回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11</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23</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ラディカル・イノベーション組織 </a:t>
                      </a:r>
                      <a:r>
                        <a:rPr kumimoji="1" lang="ja-JP" altLang="en-US" sz="1600" b="1" dirty="0">
                          <a:latin typeface="BIZ UDP明朝 Medium" panose="02020500000000000000" pitchFamily="18" charset="-128"/>
                          <a:ea typeface="BIZ UDP明朝 Medium" panose="02020500000000000000" pitchFamily="18" charset="-128"/>
                        </a:rPr>
                        <a:t>～</a:t>
                      </a:r>
                      <a:r>
                        <a:rPr kumimoji="1" lang="en-US" altLang="ja-JP" sz="1600" b="1" dirty="0">
                          <a:latin typeface="BIZ UDP明朝 Medium" panose="02020500000000000000" pitchFamily="18" charset="-128"/>
                          <a:ea typeface="BIZ UDP明朝 Medium" panose="02020500000000000000" pitchFamily="18" charset="-128"/>
                        </a:rPr>
                        <a:t>DARPA</a:t>
                      </a:r>
                      <a:r>
                        <a:rPr kumimoji="1" lang="ja-JP" altLang="en-US" sz="1600" b="1" dirty="0">
                          <a:latin typeface="BIZ UDP明朝 Medium" panose="02020500000000000000" pitchFamily="18" charset="-128"/>
                          <a:ea typeface="BIZ UDP明朝 Medium" panose="02020500000000000000" pitchFamily="18" charset="-128"/>
                        </a:rPr>
                        <a:t>模倣組織～</a:t>
                      </a: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７名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1</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4122905806"/>
                  </a:ext>
                </a:extLst>
              </a:tr>
              <a:tr h="199675">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8</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en-US" altLang="ja-JP" sz="1400" b="1" dirty="0">
                          <a:latin typeface="BIZ UDP明朝 Medium" panose="02020500000000000000" pitchFamily="18" charset="-128"/>
                          <a:ea typeface="BIZ UDP明朝 Medium" panose="02020500000000000000" pitchFamily="18" charset="-128"/>
                        </a:rPr>
                        <a:t>2022</a:t>
                      </a:r>
                      <a:r>
                        <a:rPr kumimoji="1" lang="ja-JP" altLang="en-US" sz="1400" b="1" dirty="0">
                          <a:latin typeface="BIZ UDP明朝 Medium" panose="02020500000000000000" pitchFamily="18" charset="-128"/>
                          <a:ea typeface="BIZ UDP明朝 Medium" panose="02020500000000000000" pitchFamily="18" charset="-128"/>
                        </a:rPr>
                        <a:t>年</a:t>
                      </a:r>
                      <a:r>
                        <a:rPr kumimoji="1" lang="en-US" altLang="ja-JP" sz="1400" b="1" dirty="0">
                          <a:latin typeface="BIZ UDP明朝 Medium" panose="02020500000000000000" pitchFamily="18" charset="-128"/>
                          <a:ea typeface="BIZ UDP明朝 Medium" panose="02020500000000000000" pitchFamily="18" charset="-128"/>
                        </a:rPr>
                        <a:t>12</a:t>
                      </a:r>
                      <a:r>
                        <a:rPr kumimoji="1" lang="ja-JP" altLang="en-US" sz="1400" b="1" dirty="0">
                          <a:latin typeface="BIZ UDP明朝 Medium" panose="02020500000000000000" pitchFamily="18" charset="-128"/>
                          <a:ea typeface="BIZ UDP明朝 Medium" panose="02020500000000000000" pitchFamily="18" charset="-128"/>
                        </a:rPr>
                        <a:t>月２３日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オルガノイド</a:t>
                      </a:r>
                      <a:r>
                        <a:rPr kumimoji="1" lang="ja-JP" altLang="en-US" sz="1600" b="1" dirty="0">
                          <a:latin typeface="BIZ UDP明朝 Medium" panose="02020500000000000000" pitchFamily="18" charset="-128"/>
                          <a:ea typeface="BIZ UDP明朝 Medium" panose="02020500000000000000" pitchFamily="18" charset="-128"/>
                        </a:rPr>
                        <a:t> ～培養脳とバイオ</a:t>
                      </a:r>
                      <a:r>
                        <a:rPr kumimoji="1" lang="en-US" altLang="ja-JP" sz="1600" b="1" dirty="0">
                          <a:latin typeface="BIZ UDP明朝 Medium" panose="02020500000000000000" pitchFamily="18" charset="-128"/>
                          <a:ea typeface="BIZ UDP明朝 Medium" panose="02020500000000000000" pitchFamily="18" charset="-128"/>
                        </a:rPr>
                        <a:t>AI</a:t>
                      </a:r>
                      <a:r>
                        <a:rPr kumimoji="1" lang="ja-JP" altLang="en-US" sz="1600" b="1" dirty="0">
                          <a:latin typeface="BIZ UDP明朝 Medium" panose="02020500000000000000" pitchFamily="18" charset="-128"/>
                          <a:ea typeface="BIZ UDP明朝 Medium" panose="02020500000000000000" pitchFamily="18" charset="-128"/>
                        </a:rPr>
                        <a:t>～</a:t>
                      </a:r>
                      <a:endParaRPr kumimoji="1" lang="ja-JP" altLang="en-US" sz="1600" dirty="0">
                        <a:latin typeface="BIZ UDP明朝 Medium" panose="02020500000000000000" pitchFamily="18" charset="-128"/>
                        <a:ea typeface="BIZ UDP明朝 Medium" panose="02020500000000000000" pitchFamily="18" charset="-128"/>
                      </a:endParaRPr>
                    </a:p>
                  </a:txBody>
                  <a:tcPr anchor="ctr">
                    <a:solidFill>
                      <a:schemeClr val="accent4">
                        <a:lumMod val="40000"/>
                        <a:lumOff val="6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１５名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9</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７名</a:t>
                      </a:r>
                    </a:p>
                  </a:txBody>
                  <a:tcPr anchor="ctr">
                    <a:solidFill>
                      <a:schemeClr val="bg1"/>
                    </a:solidFill>
                  </a:tcPr>
                </a:tc>
                <a:extLst>
                  <a:ext uri="{0D108BD9-81ED-4DB2-BD59-A6C34878D82A}">
                    <a16:rowId xmlns:a16="http://schemas.microsoft.com/office/drawing/2014/main" val="3857204354"/>
                  </a:ext>
                </a:extLst>
              </a:tr>
              <a:tr h="32307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9</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２０２３年</a:t>
                      </a:r>
                      <a:r>
                        <a:rPr kumimoji="1" lang="en-US" altLang="ja-JP" sz="1400" b="1" dirty="0">
                          <a:latin typeface="BIZ UDP明朝 Medium" panose="02020500000000000000" pitchFamily="18" charset="-128"/>
                          <a:ea typeface="BIZ UDP明朝 Medium" panose="02020500000000000000" pitchFamily="18" charset="-128"/>
                        </a:rPr>
                        <a:t>1</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25</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航空・宇宙</a:t>
                      </a:r>
                      <a:r>
                        <a:rPr kumimoji="1" lang="ja-JP" altLang="en-US" sz="1600" b="1" dirty="0">
                          <a:latin typeface="BIZ UDP明朝 Medium" panose="02020500000000000000" pitchFamily="18" charset="-128"/>
                          <a:ea typeface="BIZ UDP明朝 Medium" panose="02020500000000000000" pitchFamily="18" charset="-128"/>
                        </a:rPr>
                        <a:t>～小型衛星、無人機、極超音速～</a:t>
                      </a:r>
                    </a:p>
                  </a:txBody>
                  <a:tcPr anchor="ctr">
                    <a:solidFill>
                      <a:schemeClr val="accent4">
                        <a:lumMod val="40000"/>
                        <a:lumOff val="6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４０名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30</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１９名</a:t>
                      </a:r>
                    </a:p>
                  </a:txBody>
                  <a:tcPr anchor="ctr">
                    <a:solidFill>
                      <a:schemeClr val="bg1"/>
                    </a:solidFill>
                  </a:tcPr>
                </a:tc>
                <a:extLst>
                  <a:ext uri="{0D108BD9-81ED-4DB2-BD59-A6C34878D82A}">
                    <a16:rowId xmlns:a16="http://schemas.microsoft.com/office/drawing/2014/main" val="824308891"/>
                  </a:ext>
                </a:extLst>
              </a:tr>
              <a:tr h="520206">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200" b="1" dirty="0">
                          <a:latin typeface="BIZ UDP明朝 Medium" panose="02020500000000000000" pitchFamily="18" charset="-128"/>
                          <a:ea typeface="BIZ UDP明朝 Medium" panose="02020500000000000000" pitchFamily="18" charset="-128"/>
                        </a:rPr>
                        <a:t>10</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２０２３年</a:t>
                      </a:r>
                      <a:r>
                        <a:rPr kumimoji="1" lang="en-US" altLang="ja-JP" sz="1400" b="1" dirty="0">
                          <a:latin typeface="BIZ UDP明朝 Medium" panose="02020500000000000000" pitchFamily="18" charset="-128"/>
                          <a:ea typeface="BIZ UDP明朝 Medium" panose="02020500000000000000" pitchFamily="18" charset="-128"/>
                        </a:rPr>
                        <a:t>2</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10</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アップサイクル技術</a:t>
                      </a:r>
                      <a:r>
                        <a:rPr kumimoji="1" lang="ja-JP" altLang="en-US" sz="1200" b="1" dirty="0">
                          <a:latin typeface="BIZ UDP明朝 Medium" panose="02020500000000000000" pitchFamily="18" charset="-128"/>
                          <a:ea typeface="BIZ UDP明朝 Medium" panose="02020500000000000000" pitchFamily="18" charset="-128"/>
                        </a:rPr>
                        <a:t>（２）</a:t>
                      </a:r>
                      <a:r>
                        <a:rPr kumimoji="1" lang="ja-JP" altLang="en-US" sz="2800" b="1" dirty="0">
                          <a:latin typeface="BIZ UDP明朝 Medium" panose="02020500000000000000" pitchFamily="18" charset="-128"/>
                          <a:ea typeface="BIZ UDP明朝 Medium" panose="02020500000000000000" pitchFamily="18" charset="-128"/>
                        </a:rPr>
                        <a:t> </a:t>
                      </a:r>
                      <a:r>
                        <a:rPr kumimoji="1" lang="ja-JP" altLang="en-US" sz="1600" b="1" dirty="0">
                          <a:latin typeface="BIZ UDP明朝 Medium" panose="02020500000000000000" pitchFamily="18" charset="-128"/>
                          <a:ea typeface="BIZ UDP明朝 Medium" panose="02020500000000000000" pitchFamily="18" charset="-128"/>
                        </a:rPr>
                        <a:t>～技術フォーサイトレポート解説＋～</a:t>
                      </a:r>
                    </a:p>
                  </a:txBody>
                  <a:tcPr anchor="ctr">
                    <a:solidFill>
                      <a:schemeClr val="accent4">
                        <a:lumMod val="40000"/>
                        <a:lumOff val="6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１２名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９名</a:t>
                      </a:r>
                    </a:p>
                  </a:txBody>
                  <a:tcPr anchor="ctr">
                    <a:solidFill>
                      <a:schemeClr val="bg1"/>
                    </a:solidFill>
                  </a:tcPr>
                </a:tc>
                <a:extLst>
                  <a:ext uri="{0D108BD9-81ED-4DB2-BD59-A6C34878D82A}">
                    <a16:rowId xmlns:a16="http://schemas.microsoft.com/office/drawing/2014/main" val="1827547676"/>
                  </a:ext>
                </a:extLst>
              </a:tr>
              <a:tr h="353962">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200" b="1" dirty="0">
                          <a:latin typeface="BIZ UDP明朝 Medium" panose="02020500000000000000" pitchFamily="18" charset="-128"/>
                          <a:ea typeface="BIZ UDP明朝 Medium" panose="02020500000000000000" pitchFamily="18" charset="-128"/>
                        </a:rPr>
                        <a:t>11</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en-US" altLang="ja-JP" sz="1400" b="1" dirty="0">
                          <a:latin typeface="BIZ UDP明朝 Medium" panose="02020500000000000000" pitchFamily="18" charset="-128"/>
                          <a:ea typeface="BIZ UDP明朝 Medium" panose="02020500000000000000" pitchFamily="18" charset="-128"/>
                        </a:rPr>
                        <a:t>2023</a:t>
                      </a:r>
                      <a:r>
                        <a:rPr kumimoji="1" lang="ja-JP" altLang="en-US" sz="1400" b="1" dirty="0">
                          <a:latin typeface="BIZ UDP明朝 Medium" panose="02020500000000000000" pitchFamily="18" charset="-128"/>
                          <a:ea typeface="BIZ UDP明朝 Medium" panose="02020500000000000000" pitchFamily="18" charset="-128"/>
                        </a:rPr>
                        <a:t>年</a:t>
                      </a:r>
                      <a:r>
                        <a:rPr kumimoji="1" lang="en-US" altLang="ja-JP" sz="1400" b="1" dirty="0">
                          <a:latin typeface="BIZ UDP明朝 Medium" panose="02020500000000000000" pitchFamily="18" charset="-128"/>
                          <a:ea typeface="BIZ UDP明朝 Medium" panose="02020500000000000000" pitchFamily="18" charset="-128"/>
                        </a:rPr>
                        <a:t>2</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24</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ジェネレーティブ</a:t>
                      </a:r>
                      <a:r>
                        <a:rPr kumimoji="1" lang="en-US" altLang="ja-JP" sz="2800" b="1" dirty="0">
                          <a:latin typeface="BIZ UDP明朝 Medium" panose="02020500000000000000" pitchFamily="18" charset="-128"/>
                          <a:ea typeface="BIZ UDP明朝 Medium" panose="02020500000000000000" pitchFamily="18" charset="-128"/>
                        </a:rPr>
                        <a:t>AI</a:t>
                      </a:r>
                      <a:r>
                        <a:rPr kumimoji="1" lang="ja-JP" altLang="en-US" sz="1600" b="1" dirty="0">
                          <a:latin typeface="BIZ UDP明朝 Medium" panose="02020500000000000000" pitchFamily="18" charset="-128"/>
                          <a:ea typeface="BIZ UDP明朝 Medium" panose="02020500000000000000" pitchFamily="18" charset="-128"/>
                        </a:rPr>
                        <a:t>　～画像生成、ボット、ディープフェイク～</a:t>
                      </a:r>
                    </a:p>
                  </a:txBody>
                  <a:tcPr anchor="ctr">
                    <a:solidFill>
                      <a:schemeClr val="accent4">
                        <a:lumMod val="40000"/>
                        <a:lumOff val="6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１８名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８名</a:t>
                      </a:r>
                    </a:p>
                  </a:txBody>
                  <a:tcPr anchor="ctr">
                    <a:solidFill>
                      <a:schemeClr val="bg1"/>
                    </a:solidFill>
                  </a:tcPr>
                </a:tc>
                <a:extLst>
                  <a:ext uri="{0D108BD9-81ED-4DB2-BD59-A6C34878D82A}">
                    <a16:rowId xmlns:a16="http://schemas.microsoft.com/office/drawing/2014/main" val="648664612"/>
                  </a:ext>
                </a:extLst>
              </a:tr>
              <a:tr h="655081">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200" b="1" dirty="0">
                          <a:latin typeface="BIZ UDP明朝 Medium" panose="02020500000000000000" pitchFamily="18" charset="-128"/>
                          <a:ea typeface="BIZ UDP明朝 Medium" panose="02020500000000000000" pitchFamily="18" charset="-128"/>
                        </a:rPr>
                        <a:t>12</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２０２３年</a:t>
                      </a:r>
                      <a:r>
                        <a:rPr kumimoji="1" lang="en-US" altLang="ja-JP" sz="1400" b="1" dirty="0">
                          <a:latin typeface="BIZ UDP明朝 Medium" panose="02020500000000000000" pitchFamily="18" charset="-128"/>
                          <a:ea typeface="BIZ UDP明朝 Medium" panose="02020500000000000000" pitchFamily="18" charset="-128"/>
                        </a:rPr>
                        <a:t>3</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10</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次世代原子力</a:t>
                      </a:r>
                      <a:r>
                        <a:rPr kumimoji="1" lang="ja-JP" altLang="en-US" sz="1600" b="1" dirty="0">
                          <a:latin typeface="BIZ UDP明朝 Medium" panose="02020500000000000000" pitchFamily="18" charset="-128"/>
                          <a:ea typeface="BIZ UDP明朝 Medium" panose="02020500000000000000" pitchFamily="18" charset="-128"/>
                        </a:rPr>
                        <a:t>　～新型炉、核廃棄物、原子力利用～</a:t>
                      </a:r>
                    </a:p>
                  </a:txBody>
                  <a:tcPr anchor="ctr">
                    <a:solidFill>
                      <a:schemeClr val="accent4">
                        <a:lumMod val="40000"/>
                        <a:lumOff val="6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２９名</a:t>
                      </a:r>
                      <a:r>
                        <a:rPr kumimoji="1" lang="ja-JP" altLang="en-US" sz="1800" b="1" dirty="0">
                          <a:latin typeface="BIZ UDP明朝 Medium" panose="02020500000000000000" pitchFamily="18" charset="-128"/>
                          <a:ea typeface="BIZ UDP明朝 Medium" panose="02020500000000000000" pitchFamily="18" charset="-128"/>
                        </a:rPr>
                        <a:t>／</a:t>
                      </a:r>
                      <a:r>
                        <a:rPr kumimoji="1" lang="ja-JP" altLang="en-US" sz="2000" b="1" dirty="0">
                          <a:latin typeface="BIZ UDP明朝 Medium" panose="02020500000000000000" pitchFamily="18" charset="-128"/>
                          <a:ea typeface="BIZ UDP明朝 Medium" panose="02020500000000000000" pitchFamily="18" charset="-128"/>
                        </a:rPr>
                        <a:t>２４名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１８名</a:t>
                      </a:r>
                    </a:p>
                  </a:txBody>
                  <a:tcPr anchor="ctr">
                    <a:solidFill>
                      <a:schemeClr val="bg1"/>
                    </a:solidFill>
                  </a:tcPr>
                </a:tc>
                <a:extLst>
                  <a:ext uri="{0D108BD9-81ED-4DB2-BD59-A6C34878D82A}">
                    <a16:rowId xmlns:a16="http://schemas.microsoft.com/office/drawing/2014/main" val="2303784846"/>
                  </a:ext>
                </a:extLst>
              </a:tr>
            </a:tbl>
          </a:graphicData>
        </a:graphic>
      </p:graphicFrame>
    </p:spTree>
    <p:extLst>
      <p:ext uri="{BB962C8B-B14F-4D97-AF65-F5344CB8AC3E}">
        <p14:creationId xmlns:p14="http://schemas.microsoft.com/office/powerpoint/2010/main" val="865886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陸軍中野学校</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26" name="Picture 2">
            <a:extLst>
              <a:ext uri="{FF2B5EF4-FFF2-40B4-BE49-F238E27FC236}">
                <a16:creationId xmlns:a16="http://schemas.microsoft.com/office/drawing/2014/main" id="{9C55342E-DC3D-6655-1710-34B92544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52" y="594860"/>
            <a:ext cx="4352813" cy="58037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7367CE3-15DA-7C68-C61B-A0B3FDD71F99}"/>
              </a:ext>
            </a:extLst>
          </p:cNvPr>
          <p:cNvSpPr txBox="1"/>
          <p:nvPr/>
        </p:nvSpPr>
        <p:spPr>
          <a:xfrm>
            <a:off x="4776395" y="1009873"/>
            <a:ext cx="7325957" cy="5324535"/>
          </a:xfrm>
          <a:prstGeom prst="rect">
            <a:avLst/>
          </a:prstGeom>
          <a:noFill/>
        </p:spPr>
        <p:txBody>
          <a:bodyPr wrap="square">
            <a:spAutoFit/>
          </a:bodyPr>
          <a:lstStyle/>
          <a:p>
            <a:r>
              <a:rPr lang="en-US" altLang="ja-JP" sz="2000" i="0" dirty="0">
                <a:effectLst/>
                <a:latin typeface="HG丸ｺﾞｼｯｸM-PRO" panose="020F0600000000000000" pitchFamily="50" charset="-128"/>
                <a:ea typeface="HG丸ｺﾞｼｯｸM-PRO" panose="020F0600000000000000" pitchFamily="50" charset="-128"/>
              </a:rPr>
              <a:t>『</a:t>
            </a:r>
            <a:r>
              <a:rPr lang="ja-JP" altLang="en-US" sz="2000" i="0" dirty="0">
                <a:effectLst/>
                <a:latin typeface="HG丸ｺﾞｼｯｸM-PRO" panose="020F0600000000000000" pitchFamily="50" charset="-128"/>
                <a:ea typeface="HG丸ｺﾞｼｯｸM-PRO" panose="020F0600000000000000" pitchFamily="50" charset="-128"/>
              </a:rPr>
              <a:t>國際情勢の緊迫と列強秘密戦の激化に鑑み軍は昭和十三年七月九段に後方勤務養成所を臨設</a:t>
            </a:r>
            <a:endParaRPr lang="en-US" altLang="ja-JP" sz="2000" i="0" dirty="0">
              <a:effectLst/>
              <a:latin typeface="HG丸ｺﾞｼｯｸM-PRO" panose="020F0600000000000000" pitchFamily="50" charset="-128"/>
              <a:ea typeface="HG丸ｺﾞｼｯｸM-PRO" panose="020F0600000000000000" pitchFamily="50" charset="-128"/>
            </a:endParaRPr>
          </a:p>
          <a:p>
            <a:br>
              <a:rPr lang="ja-JP" altLang="en-US" sz="2000" i="0" dirty="0">
                <a:effectLst/>
                <a:latin typeface="HG丸ｺﾞｼｯｸM-PRO" panose="020F0600000000000000" pitchFamily="50" charset="-128"/>
                <a:ea typeface="HG丸ｺﾞｼｯｸM-PRO" panose="020F0600000000000000" pitchFamily="50" charset="-128"/>
              </a:rPr>
            </a:br>
            <a:r>
              <a:rPr lang="ja-JP" altLang="en-US" sz="2000" i="0" dirty="0">
                <a:effectLst/>
                <a:latin typeface="HG丸ｺﾞｼｯｸM-PRO" panose="020F0600000000000000" pitchFamily="50" charset="-128"/>
                <a:ea typeface="HG丸ｺﾞｼｯｸM-PRO" panose="020F0600000000000000" pitchFamily="50" charset="-128"/>
              </a:rPr>
              <a:t>翌年四月現在地に移設し昭和十五年八月これを陸軍中野学校と改称した</a:t>
            </a:r>
            <a:br>
              <a:rPr lang="ja-JP" altLang="en-US" sz="2000" i="0" dirty="0">
                <a:effectLst/>
                <a:latin typeface="HG丸ｺﾞｼｯｸM-PRO" panose="020F0600000000000000" pitchFamily="50" charset="-128"/>
                <a:ea typeface="HG丸ｺﾞｼｯｸM-PRO" panose="020F0600000000000000" pitchFamily="50" charset="-128"/>
              </a:rPr>
            </a:br>
            <a:endParaRPr lang="en-US" altLang="ja-JP" sz="2000" i="0" dirty="0">
              <a:effectLst/>
              <a:latin typeface="HG丸ｺﾞｼｯｸM-PRO" panose="020F0600000000000000" pitchFamily="50" charset="-128"/>
              <a:ea typeface="HG丸ｺﾞｼｯｸM-PRO" panose="020F0600000000000000" pitchFamily="50" charset="-128"/>
            </a:endParaRPr>
          </a:p>
          <a:p>
            <a:r>
              <a:rPr lang="ja-JP" altLang="en-US" sz="2000" i="0" dirty="0">
                <a:effectLst/>
                <a:latin typeface="HG丸ｺﾞｼｯｸM-PRO" panose="020F0600000000000000" pitchFamily="50" charset="-128"/>
                <a:ea typeface="HG丸ｺﾞｼｯｸM-PRO" panose="020F0600000000000000" pitchFamily="50" charset="-128"/>
              </a:rPr>
              <a:t>昭和二十年四月群馬件富岡町に移転するまで六星霜全軍より厳重に審査簡抜せる要員を集め情報勤務教育を施すと共に国軍高度の秘密戦研究に当たった　</a:t>
            </a:r>
            <a:br>
              <a:rPr lang="ja-JP" altLang="en-US" sz="2000" i="0" dirty="0">
                <a:effectLst/>
                <a:latin typeface="HG丸ｺﾞｼｯｸM-PRO" panose="020F0600000000000000" pitchFamily="50" charset="-128"/>
                <a:ea typeface="HG丸ｺﾞｼｯｸM-PRO" panose="020F0600000000000000" pitchFamily="50" charset="-128"/>
              </a:rPr>
            </a:br>
            <a:endParaRPr lang="en-US" altLang="ja-JP" sz="2000" i="0" dirty="0">
              <a:effectLst/>
              <a:latin typeface="HG丸ｺﾞｼｯｸM-PRO" panose="020F0600000000000000" pitchFamily="50" charset="-128"/>
              <a:ea typeface="HG丸ｺﾞｼｯｸM-PRO" panose="020F0600000000000000" pitchFamily="50" charset="-128"/>
            </a:endParaRPr>
          </a:p>
          <a:p>
            <a:r>
              <a:rPr lang="ja-JP" altLang="en-US" sz="2000" i="0" dirty="0">
                <a:effectLst/>
                <a:latin typeface="HG丸ｺﾞｼｯｸM-PRO" panose="020F0600000000000000" pitchFamily="50" charset="-128"/>
                <a:ea typeface="HG丸ｺﾞｼｯｸM-PRO" panose="020F0600000000000000" pitchFamily="50" charset="-128"/>
              </a:rPr>
              <a:t>創設の精神を発揚し負荷重責を果たすため本校は特に精神の陶冶を重視してその中心として楠公社を建立学生は夙夜この社頭に魂の修練を重ねた此の碑の立つ所即跡地である。</a:t>
            </a:r>
            <a:endParaRPr lang="en-US" altLang="ja-JP" sz="2000" i="0" dirty="0">
              <a:effectLst/>
              <a:latin typeface="HG丸ｺﾞｼｯｸM-PRO" panose="020F0600000000000000" pitchFamily="50" charset="-128"/>
              <a:ea typeface="HG丸ｺﾞｼｯｸM-PRO" panose="020F0600000000000000" pitchFamily="50" charset="-128"/>
            </a:endParaRPr>
          </a:p>
          <a:p>
            <a:br>
              <a:rPr lang="ja-JP" altLang="en-US" sz="2000" i="0" dirty="0">
                <a:effectLst/>
                <a:latin typeface="HG丸ｺﾞｼｯｸM-PRO" panose="020F0600000000000000" pitchFamily="50" charset="-128"/>
                <a:ea typeface="HG丸ｺﾞｼｯｸM-PRO" panose="020F0600000000000000" pitchFamily="50" charset="-128"/>
              </a:rPr>
            </a:br>
            <a:r>
              <a:rPr lang="ja-JP" altLang="en-US" sz="2000" i="0" dirty="0">
                <a:effectLst/>
                <a:latin typeface="HG丸ｺﾞｼｯｸM-PRO" panose="020F0600000000000000" pitchFamily="50" charset="-128"/>
                <a:ea typeface="HG丸ｺﾞｼｯｸM-PRO" panose="020F0600000000000000" pitchFamily="50" charset="-128"/>
              </a:rPr>
              <a:t>　　　　　　　　　　　陸軍中野学校 初代幹事 福本亀治 謹書</a:t>
            </a:r>
            <a:br>
              <a:rPr lang="ja-JP" altLang="en-US" sz="2000" i="0" dirty="0">
                <a:effectLst/>
                <a:latin typeface="HG丸ｺﾞｼｯｸM-PRO" panose="020F0600000000000000" pitchFamily="50" charset="-128"/>
                <a:ea typeface="HG丸ｺﾞｼｯｸM-PRO" panose="020F0600000000000000" pitchFamily="50" charset="-128"/>
              </a:rPr>
            </a:br>
            <a:r>
              <a:rPr lang="ja-JP" altLang="en-US" sz="2000" i="0" dirty="0">
                <a:effectLst/>
                <a:latin typeface="HG丸ｺﾞｼｯｸM-PRO" panose="020F0600000000000000" pitchFamily="50" charset="-128"/>
                <a:ea typeface="HG丸ｺﾞｼｯｸM-PRO" panose="020F0600000000000000" pitchFamily="50" charset="-128"/>
              </a:rPr>
              <a:t>　　　　　　　　　　　　　　　　　　　　　　　　　　　　　　　　　　　　　　　　　　　　</a:t>
            </a:r>
            <a:endParaRPr lang="en-US" altLang="ja-JP" sz="2000" i="0" dirty="0">
              <a:effectLst/>
              <a:latin typeface="HG丸ｺﾞｼｯｸM-PRO" panose="020F0600000000000000" pitchFamily="50" charset="-128"/>
              <a:ea typeface="HG丸ｺﾞｼｯｸM-PRO" panose="020F0600000000000000" pitchFamily="50" charset="-128"/>
            </a:endParaRPr>
          </a:p>
          <a:p>
            <a:r>
              <a:rPr lang="ja-JP" altLang="en-US" sz="2000" dirty="0">
                <a:latin typeface="HG丸ｺﾞｼｯｸM-PRO" panose="020F0600000000000000" pitchFamily="50" charset="-128"/>
                <a:ea typeface="HG丸ｺﾞｼｯｸM-PRO" panose="020F0600000000000000" pitchFamily="50" charset="-128"/>
              </a:rPr>
              <a:t>　　　　　　　　　　　　　　　　　　　</a:t>
            </a:r>
            <a:r>
              <a:rPr lang="ja-JP" altLang="en-US" sz="2000" i="0" dirty="0">
                <a:effectLst/>
                <a:latin typeface="HG丸ｺﾞｼｯｸM-PRO" panose="020F0600000000000000" pitchFamily="50" charset="-128"/>
                <a:ea typeface="HG丸ｺﾞｼｯｸM-PRO" panose="020F0600000000000000" pitchFamily="50" charset="-128"/>
              </a:rPr>
              <a:t>中野校友会　建立</a:t>
            </a:r>
            <a:r>
              <a:rPr lang="en-US" altLang="ja-JP" sz="2000" i="0" dirty="0">
                <a:effectLst/>
                <a:latin typeface="HG丸ｺﾞｼｯｸM-PRO" panose="020F0600000000000000" pitchFamily="50" charset="-128"/>
                <a:ea typeface="HG丸ｺﾞｼｯｸM-PRO" panose="020F0600000000000000" pitchFamily="50" charset="-128"/>
              </a:rPr>
              <a:t>』</a:t>
            </a:r>
            <a:endParaRPr lang="ja-JP" altLang="en-US" sz="2000" dirty="0">
              <a:latin typeface="HG丸ｺﾞｼｯｸM-PRO" panose="020F0600000000000000" pitchFamily="50" charset="-128"/>
              <a:ea typeface="HG丸ｺﾞｼｯｸM-PRO" panose="020F0600000000000000" pitchFamily="50" charset="-128"/>
            </a:endParaRPr>
          </a:p>
        </p:txBody>
      </p:sp>
      <p:sp>
        <p:nvSpPr>
          <p:cNvPr id="6" name="テキスト ボックス 5">
            <a:extLst>
              <a:ext uri="{FF2B5EF4-FFF2-40B4-BE49-F238E27FC236}">
                <a16:creationId xmlns:a16="http://schemas.microsoft.com/office/drawing/2014/main" id="{6C0970F0-F95A-92BF-2333-458850F87404}"/>
              </a:ext>
            </a:extLst>
          </p:cNvPr>
          <p:cNvSpPr txBox="1"/>
          <p:nvPr/>
        </p:nvSpPr>
        <p:spPr>
          <a:xfrm>
            <a:off x="1133473" y="6347971"/>
            <a:ext cx="252917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（出所）三井物産戦略研究所撮影</a:t>
            </a:r>
          </a:p>
        </p:txBody>
      </p:sp>
    </p:spTree>
    <p:extLst>
      <p:ext uri="{BB962C8B-B14F-4D97-AF65-F5344CB8AC3E}">
        <p14:creationId xmlns:p14="http://schemas.microsoft.com/office/powerpoint/2010/main" val="3079281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ハルピン特務機関</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074" name="Picture 2" descr="【秘密組織】ハルビン特務機関!ロシア人を有した諜報部隊 - YouTube">
            <a:extLst>
              <a:ext uri="{FF2B5EF4-FFF2-40B4-BE49-F238E27FC236}">
                <a16:creationId xmlns:a16="http://schemas.microsoft.com/office/drawing/2014/main" id="{F37704A6-1F2E-9C1C-7B42-8DADB29E6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561" y="631400"/>
            <a:ext cx="10201023" cy="57380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特務機関 | 内蒙古アパカ会 |本 | 通販 | Amazon">
            <a:extLst>
              <a:ext uri="{FF2B5EF4-FFF2-40B4-BE49-F238E27FC236}">
                <a16:creationId xmlns:a16="http://schemas.microsoft.com/office/drawing/2014/main" id="{72AAD028-9035-EB7B-F532-396A55DC5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81" y="3706246"/>
            <a:ext cx="1679491" cy="2484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全記録ハルビン特務機関―関東軍情報部の軌跡 (1980年) |本 | 通販 | Amazon">
            <a:extLst>
              <a:ext uri="{FF2B5EF4-FFF2-40B4-BE49-F238E27FC236}">
                <a16:creationId xmlns:a16="http://schemas.microsoft.com/office/drawing/2014/main" id="{67C0A0B5-1C4F-BCC8-78B9-27127CE6F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81" y="845532"/>
            <a:ext cx="1674151" cy="241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49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特務機関</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D5B105EC-7A8F-AA55-1821-39AFA9F19A9C}"/>
              </a:ext>
            </a:extLst>
          </p:cNvPr>
          <p:cNvSpPr/>
          <p:nvPr/>
        </p:nvSpPr>
        <p:spPr>
          <a:xfrm>
            <a:off x="7030152" y="731539"/>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関東軍司令部</a:t>
            </a:r>
          </a:p>
        </p:txBody>
      </p:sp>
      <p:sp>
        <p:nvSpPr>
          <p:cNvPr id="6" name="四角形: 角を丸くする 5">
            <a:extLst>
              <a:ext uri="{FF2B5EF4-FFF2-40B4-BE49-F238E27FC236}">
                <a16:creationId xmlns:a16="http://schemas.microsoft.com/office/drawing/2014/main" id="{E17BDAC9-C7CD-EDAC-A26E-741F9027122A}"/>
              </a:ext>
            </a:extLst>
          </p:cNvPr>
          <p:cNvSpPr/>
          <p:nvPr/>
        </p:nvSpPr>
        <p:spPr>
          <a:xfrm>
            <a:off x="9995771" y="1684452"/>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特種情報部</a:t>
            </a:r>
          </a:p>
        </p:txBody>
      </p:sp>
      <p:sp>
        <p:nvSpPr>
          <p:cNvPr id="7" name="四角形: 角を丸くする 6">
            <a:extLst>
              <a:ext uri="{FF2B5EF4-FFF2-40B4-BE49-F238E27FC236}">
                <a16:creationId xmlns:a16="http://schemas.microsoft.com/office/drawing/2014/main" id="{D261706D-B301-5D84-56FF-1243BEB6F54E}"/>
              </a:ext>
            </a:extLst>
          </p:cNvPr>
          <p:cNvSpPr/>
          <p:nvPr/>
        </p:nvSpPr>
        <p:spPr>
          <a:xfrm>
            <a:off x="7034408" y="1684451"/>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関東軍情報部</a:t>
            </a:r>
          </a:p>
        </p:txBody>
      </p:sp>
      <p:sp>
        <p:nvSpPr>
          <p:cNvPr id="8" name="四角形: 角を丸くする 7">
            <a:extLst>
              <a:ext uri="{FF2B5EF4-FFF2-40B4-BE49-F238E27FC236}">
                <a16:creationId xmlns:a16="http://schemas.microsoft.com/office/drawing/2014/main" id="{CAFE9F3D-5527-90AB-5C74-D14D194F86D6}"/>
              </a:ext>
            </a:extLst>
          </p:cNvPr>
          <p:cNvSpPr/>
          <p:nvPr/>
        </p:nvSpPr>
        <p:spPr>
          <a:xfrm>
            <a:off x="4648766" y="1684451"/>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参謀部</a:t>
            </a:r>
            <a:r>
              <a:rPr lang="en-US" altLang="ja-JP" sz="2000" dirty="0">
                <a:latin typeface="BIZ UDPゴシック" panose="020B0400000000000000" pitchFamily="50" charset="-128"/>
                <a:ea typeface="BIZ UDPゴシック" panose="020B0400000000000000" pitchFamily="50" charset="-128"/>
              </a:rPr>
              <a:t>2</a:t>
            </a:r>
            <a:r>
              <a:rPr lang="ja-JP" altLang="en-US" sz="2000" dirty="0">
                <a:latin typeface="BIZ UDPゴシック" panose="020B0400000000000000" pitchFamily="50" charset="-128"/>
                <a:ea typeface="BIZ UDPゴシック" panose="020B0400000000000000" pitchFamily="50" charset="-128"/>
              </a:rPr>
              <a:t>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2AF6E1C-572B-E515-9E94-20B03D67D5A4}"/>
              </a:ext>
            </a:extLst>
          </p:cNvPr>
          <p:cNvSpPr txBox="1"/>
          <p:nvPr/>
        </p:nvSpPr>
        <p:spPr>
          <a:xfrm>
            <a:off x="7850640" y="2030171"/>
            <a:ext cx="1354015" cy="261610"/>
          </a:xfrm>
          <a:prstGeom prst="rect">
            <a:avLst/>
          </a:prstGeom>
          <a:noFill/>
        </p:spPr>
        <p:txBody>
          <a:bodyPr wrap="square" rtlCol="0">
            <a:spAutoFit/>
          </a:bodyPr>
          <a:lstStyle/>
          <a:p>
            <a:pPr algn="ctr"/>
            <a:r>
              <a:rPr lang="ja-JP" altLang="en-US" sz="1100" dirty="0">
                <a:latin typeface="BIZ UDPゴシック" panose="020B0400000000000000" pitchFamily="50" charset="-128"/>
                <a:ea typeface="BIZ UDPゴシック" panose="020B0400000000000000" pitchFamily="50" charset="-128"/>
              </a:rPr>
              <a:t>ハルピン特務機関</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9A6E3515-9F94-8925-80F0-D61B9459E42F}"/>
              </a:ext>
            </a:extLst>
          </p:cNvPr>
          <p:cNvSpPr/>
          <p:nvPr/>
        </p:nvSpPr>
        <p:spPr>
          <a:xfrm>
            <a:off x="11689504" y="254523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厚和出張所</a:t>
            </a:r>
          </a:p>
        </p:txBody>
      </p:sp>
      <p:sp>
        <p:nvSpPr>
          <p:cNvPr id="11" name="四角形: 角を丸くする 10">
            <a:extLst>
              <a:ext uri="{FF2B5EF4-FFF2-40B4-BE49-F238E27FC236}">
                <a16:creationId xmlns:a16="http://schemas.microsoft.com/office/drawing/2014/main" id="{0F722856-6E78-6520-1449-54A2B8E54104}"/>
              </a:ext>
            </a:extLst>
          </p:cNvPr>
          <p:cNvSpPr/>
          <p:nvPr/>
        </p:nvSpPr>
        <p:spPr>
          <a:xfrm>
            <a:off x="11331951" y="2545235"/>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ハルピン出張所</a:t>
            </a:r>
          </a:p>
        </p:txBody>
      </p:sp>
      <p:sp>
        <p:nvSpPr>
          <p:cNvPr id="12" name="四角形: 角を丸くする 11">
            <a:extLst>
              <a:ext uri="{FF2B5EF4-FFF2-40B4-BE49-F238E27FC236}">
                <a16:creationId xmlns:a16="http://schemas.microsoft.com/office/drawing/2014/main" id="{6F9212CA-575A-895B-91B4-3B98E58C28E0}"/>
              </a:ext>
            </a:extLst>
          </p:cNvPr>
          <p:cNvSpPr/>
          <p:nvPr/>
        </p:nvSpPr>
        <p:spPr>
          <a:xfrm>
            <a:off x="10970126" y="254523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孫呉出張所</a:t>
            </a:r>
          </a:p>
        </p:txBody>
      </p:sp>
      <p:sp>
        <p:nvSpPr>
          <p:cNvPr id="13" name="四角形: 角を丸くする 12">
            <a:extLst>
              <a:ext uri="{FF2B5EF4-FFF2-40B4-BE49-F238E27FC236}">
                <a16:creationId xmlns:a16="http://schemas.microsoft.com/office/drawing/2014/main" id="{D6DD1319-0803-7555-9762-849C9DF4F40C}"/>
              </a:ext>
            </a:extLst>
          </p:cNvPr>
          <p:cNvSpPr/>
          <p:nvPr/>
        </p:nvSpPr>
        <p:spPr>
          <a:xfrm>
            <a:off x="10612573" y="2545235"/>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チャムス出張所</a:t>
            </a:r>
          </a:p>
        </p:txBody>
      </p:sp>
      <p:sp>
        <p:nvSpPr>
          <p:cNvPr id="14" name="四角形: 角を丸くする 13">
            <a:extLst>
              <a:ext uri="{FF2B5EF4-FFF2-40B4-BE49-F238E27FC236}">
                <a16:creationId xmlns:a16="http://schemas.microsoft.com/office/drawing/2014/main" id="{BD268EBF-A6D1-E089-8497-2CEE9CD0AF9C}"/>
              </a:ext>
            </a:extLst>
          </p:cNvPr>
          <p:cNvSpPr/>
          <p:nvPr/>
        </p:nvSpPr>
        <p:spPr>
          <a:xfrm>
            <a:off x="10250748" y="254523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摘河出張所</a:t>
            </a:r>
          </a:p>
        </p:txBody>
      </p:sp>
      <p:sp>
        <p:nvSpPr>
          <p:cNvPr id="15" name="四角形: 角を丸くする 14">
            <a:extLst>
              <a:ext uri="{FF2B5EF4-FFF2-40B4-BE49-F238E27FC236}">
                <a16:creationId xmlns:a16="http://schemas.microsoft.com/office/drawing/2014/main" id="{79F85D1D-28F8-382D-EAF6-28360A864EF9}"/>
              </a:ext>
            </a:extLst>
          </p:cNvPr>
          <p:cNvSpPr/>
          <p:nvPr/>
        </p:nvSpPr>
        <p:spPr>
          <a:xfrm>
            <a:off x="9893195" y="2545235"/>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南京出張所</a:t>
            </a:r>
          </a:p>
        </p:txBody>
      </p:sp>
      <p:sp>
        <p:nvSpPr>
          <p:cNvPr id="16" name="四角形: 角を丸くする 15">
            <a:extLst>
              <a:ext uri="{FF2B5EF4-FFF2-40B4-BE49-F238E27FC236}">
                <a16:creationId xmlns:a16="http://schemas.microsoft.com/office/drawing/2014/main" id="{79141098-CCEE-2F42-EA60-341E787FB413}"/>
              </a:ext>
            </a:extLst>
          </p:cNvPr>
          <p:cNvSpPr/>
          <p:nvPr/>
        </p:nvSpPr>
        <p:spPr>
          <a:xfrm>
            <a:off x="7955996" y="4722219"/>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牡丹江出張所</a:t>
            </a:r>
          </a:p>
        </p:txBody>
      </p:sp>
      <p:sp>
        <p:nvSpPr>
          <p:cNvPr id="17" name="四角形: 角を丸くする 16">
            <a:extLst>
              <a:ext uri="{FF2B5EF4-FFF2-40B4-BE49-F238E27FC236}">
                <a16:creationId xmlns:a16="http://schemas.microsoft.com/office/drawing/2014/main" id="{C9AB37C7-9E15-DF3B-4FEA-2F6F708DDD6E}"/>
              </a:ext>
            </a:extLst>
          </p:cNvPr>
          <p:cNvSpPr/>
          <p:nvPr/>
        </p:nvSpPr>
        <p:spPr>
          <a:xfrm>
            <a:off x="7598443"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アパカ出張所</a:t>
            </a:r>
          </a:p>
        </p:txBody>
      </p:sp>
      <p:sp>
        <p:nvSpPr>
          <p:cNvPr id="18" name="四角形: 角を丸くする 17">
            <a:extLst>
              <a:ext uri="{FF2B5EF4-FFF2-40B4-BE49-F238E27FC236}">
                <a16:creationId xmlns:a16="http://schemas.microsoft.com/office/drawing/2014/main" id="{95E887B7-CDE3-BF2D-081C-6D6F6FDB9AA1}"/>
              </a:ext>
            </a:extLst>
          </p:cNvPr>
          <p:cNvSpPr/>
          <p:nvPr/>
        </p:nvSpPr>
        <p:spPr>
          <a:xfrm>
            <a:off x="7236618" y="4722219"/>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通化出張所</a:t>
            </a:r>
          </a:p>
        </p:txBody>
      </p:sp>
      <p:sp>
        <p:nvSpPr>
          <p:cNvPr id="19" name="四角形: 角を丸くする 18">
            <a:extLst>
              <a:ext uri="{FF2B5EF4-FFF2-40B4-BE49-F238E27FC236}">
                <a16:creationId xmlns:a16="http://schemas.microsoft.com/office/drawing/2014/main" id="{60037450-780D-1022-46A0-E1001325F9A7}"/>
              </a:ext>
            </a:extLst>
          </p:cNvPr>
          <p:cNvSpPr/>
          <p:nvPr/>
        </p:nvSpPr>
        <p:spPr>
          <a:xfrm>
            <a:off x="6879065"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ハイラル出張所</a:t>
            </a:r>
          </a:p>
        </p:txBody>
      </p:sp>
      <p:sp>
        <p:nvSpPr>
          <p:cNvPr id="20" name="四角形: 角を丸くする 19">
            <a:extLst>
              <a:ext uri="{FF2B5EF4-FFF2-40B4-BE49-F238E27FC236}">
                <a16:creationId xmlns:a16="http://schemas.microsoft.com/office/drawing/2014/main" id="{62AF315E-0C6E-73B0-181B-834701C563C1}"/>
              </a:ext>
            </a:extLst>
          </p:cNvPr>
          <p:cNvSpPr/>
          <p:nvPr/>
        </p:nvSpPr>
        <p:spPr>
          <a:xfrm>
            <a:off x="6517240" y="4722219"/>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チチハル出張所</a:t>
            </a:r>
          </a:p>
        </p:txBody>
      </p:sp>
      <p:sp>
        <p:nvSpPr>
          <p:cNvPr id="21" name="四角形: 角を丸くする 20">
            <a:extLst>
              <a:ext uri="{FF2B5EF4-FFF2-40B4-BE49-F238E27FC236}">
                <a16:creationId xmlns:a16="http://schemas.microsoft.com/office/drawing/2014/main" id="{DDDF3E3F-099A-3FF4-EEBA-8AD93F8FA58D}"/>
              </a:ext>
            </a:extLst>
          </p:cNvPr>
          <p:cNvSpPr/>
          <p:nvPr/>
        </p:nvSpPr>
        <p:spPr>
          <a:xfrm>
            <a:off x="6159687"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大連出張所</a:t>
            </a:r>
          </a:p>
        </p:txBody>
      </p:sp>
      <p:sp>
        <p:nvSpPr>
          <p:cNvPr id="22" name="四角形: 角を丸くする 21">
            <a:extLst>
              <a:ext uri="{FF2B5EF4-FFF2-40B4-BE49-F238E27FC236}">
                <a16:creationId xmlns:a16="http://schemas.microsoft.com/office/drawing/2014/main" id="{411CB236-4C42-13CB-42D9-F5716D4C38B0}"/>
              </a:ext>
            </a:extLst>
          </p:cNvPr>
          <p:cNvSpPr/>
          <p:nvPr/>
        </p:nvSpPr>
        <p:spPr>
          <a:xfrm>
            <a:off x="10117019"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興安出張所</a:t>
            </a:r>
          </a:p>
        </p:txBody>
      </p:sp>
      <p:sp>
        <p:nvSpPr>
          <p:cNvPr id="23" name="四角形: 角を丸くする 22">
            <a:extLst>
              <a:ext uri="{FF2B5EF4-FFF2-40B4-BE49-F238E27FC236}">
                <a16:creationId xmlns:a16="http://schemas.microsoft.com/office/drawing/2014/main" id="{4FA18E28-EE00-05D2-A5A5-D03B141AF98D}"/>
              </a:ext>
            </a:extLst>
          </p:cNvPr>
          <p:cNvSpPr/>
          <p:nvPr/>
        </p:nvSpPr>
        <p:spPr>
          <a:xfrm>
            <a:off x="9759466"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黒河出張所</a:t>
            </a:r>
          </a:p>
        </p:txBody>
      </p:sp>
      <p:sp>
        <p:nvSpPr>
          <p:cNvPr id="24" name="四角形: 角を丸くする 23">
            <a:extLst>
              <a:ext uri="{FF2B5EF4-FFF2-40B4-BE49-F238E27FC236}">
                <a16:creationId xmlns:a16="http://schemas.microsoft.com/office/drawing/2014/main" id="{3541B281-3E0E-E07F-58E0-5C71B18EAE24}"/>
              </a:ext>
            </a:extLst>
          </p:cNvPr>
          <p:cNvSpPr/>
          <p:nvPr/>
        </p:nvSpPr>
        <p:spPr>
          <a:xfrm>
            <a:off x="9397641"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チャムス出張所</a:t>
            </a:r>
          </a:p>
        </p:txBody>
      </p:sp>
      <p:sp>
        <p:nvSpPr>
          <p:cNvPr id="25" name="四角形: 角を丸くする 24">
            <a:extLst>
              <a:ext uri="{FF2B5EF4-FFF2-40B4-BE49-F238E27FC236}">
                <a16:creationId xmlns:a16="http://schemas.microsoft.com/office/drawing/2014/main" id="{4F4D66F7-25DA-5EF2-589A-F2831D558C55}"/>
              </a:ext>
            </a:extLst>
          </p:cNvPr>
          <p:cNvSpPr/>
          <p:nvPr/>
        </p:nvSpPr>
        <p:spPr>
          <a:xfrm>
            <a:off x="9040088"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latin typeface="BIZ UDPゴシック" panose="020B0400000000000000" pitchFamily="50" charset="-128"/>
                <a:ea typeface="BIZ UDPゴシック" panose="020B0400000000000000" pitchFamily="50" charset="-128"/>
              </a:rPr>
              <a:t>東安</a:t>
            </a: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出張所</a:t>
            </a:r>
          </a:p>
        </p:txBody>
      </p:sp>
      <p:sp>
        <p:nvSpPr>
          <p:cNvPr id="26" name="四角形: 角を丸くする 25">
            <a:extLst>
              <a:ext uri="{FF2B5EF4-FFF2-40B4-BE49-F238E27FC236}">
                <a16:creationId xmlns:a16="http://schemas.microsoft.com/office/drawing/2014/main" id="{1E3EB356-400F-1EEF-B13B-D76028302FDD}"/>
              </a:ext>
            </a:extLst>
          </p:cNvPr>
          <p:cNvSpPr/>
          <p:nvPr/>
        </p:nvSpPr>
        <p:spPr>
          <a:xfrm>
            <a:off x="8678263"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鶏寧張所</a:t>
            </a:r>
          </a:p>
        </p:txBody>
      </p:sp>
      <p:sp>
        <p:nvSpPr>
          <p:cNvPr id="27" name="四角形: 角を丸くする 26">
            <a:extLst>
              <a:ext uri="{FF2B5EF4-FFF2-40B4-BE49-F238E27FC236}">
                <a16:creationId xmlns:a16="http://schemas.microsoft.com/office/drawing/2014/main" id="{FF4DAA0B-FD0C-DDA5-60C3-6EFF0D63022D}"/>
              </a:ext>
            </a:extLst>
          </p:cNvPr>
          <p:cNvSpPr/>
          <p:nvPr/>
        </p:nvSpPr>
        <p:spPr>
          <a:xfrm>
            <a:off x="8320710"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間島出張所</a:t>
            </a:r>
          </a:p>
        </p:txBody>
      </p:sp>
      <p:sp>
        <p:nvSpPr>
          <p:cNvPr id="28" name="四角形: 角を丸くする 27">
            <a:extLst>
              <a:ext uri="{FF2B5EF4-FFF2-40B4-BE49-F238E27FC236}">
                <a16:creationId xmlns:a16="http://schemas.microsoft.com/office/drawing/2014/main" id="{7C40EA06-B4C8-B4F1-E5BA-EC2CF8C6BFBD}"/>
              </a:ext>
            </a:extLst>
          </p:cNvPr>
          <p:cNvSpPr/>
          <p:nvPr/>
        </p:nvSpPr>
        <p:spPr>
          <a:xfrm>
            <a:off x="5779274"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厚和出張所</a:t>
            </a:r>
          </a:p>
        </p:txBody>
      </p:sp>
      <p:sp>
        <p:nvSpPr>
          <p:cNvPr id="29" name="四角形: 角を丸くする 28">
            <a:extLst>
              <a:ext uri="{FF2B5EF4-FFF2-40B4-BE49-F238E27FC236}">
                <a16:creationId xmlns:a16="http://schemas.microsoft.com/office/drawing/2014/main" id="{42E6F591-7122-A407-E4F3-629493C4B42A}"/>
              </a:ext>
            </a:extLst>
          </p:cNvPr>
          <p:cNvSpPr/>
          <p:nvPr/>
        </p:nvSpPr>
        <p:spPr>
          <a:xfrm>
            <a:off x="5421721" y="472221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奉天出張所</a:t>
            </a:r>
          </a:p>
        </p:txBody>
      </p:sp>
      <p:sp>
        <p:nvSpPr>
          <p:cNvPr id="34" name="四角形: 角を丸くする 33">
            <a:extLst>
              <a:ext uri="{FF2B5EF4-FFF2-40B4-BE49-F238E27FC236}">
                <a16:creationId xmlns:a16="http://schemas.microsoft.com/office/drawing/2014/main" id="{79D67601-2142-3BDF-A81E-2127881C0988}"/>
              </a:ext>
            </a:extLst>
          </p:cNvPr>
          <p:cNvSpPr/>
          <p:nvPr/>
        </p:nvSpPr>
        <p:spPr>
          <a:xfrm>
            <a:off x="1238897" y="732770"/>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支</a:t>
            </a:r>
            <a:r>
              <a:rPr kumimoji="1" lang="ja-JP" altLang="en-US" sz="2000" dirty="0">
                <a:latin typeface="BIZ UDPゴシック" panose="020B0400000000000000" pitchFamily="50" charset="-128"/>
                <a:ea typeface="BIZ UDPゴシック" panose="020B0400000000000000" pitchFamily="50" charset="-128"/>
              </a:rPr>
              <a:t>那派遣軍</a:t>
            </a:r>
          </a:p>
        </p:txBody>
      </p:sp>
      <p:sp>
        <p:nvSpPr>
          <p:cNvPr id="35" name="四角形: 角を丸くする 34">
            <a:extLst>
              <a:ext uri="{FF2B5EF4-FFF2-40B4-BE49-F238E27FC236}">
                <a16:creationId xmlns:a16="http://schemas.microsoft.com/office/drawing/2014/main" id="{3B2B9BC0-68EC-596C-E479-7BFD7D6F04EF}"/>
              </a:ext>
            </a:extLst>
          </p:cNvPr>
          <p:cNvSpPr/>
          <p:nvPr/>
        </p:nvSpPr>
        <p:spPr>
          <a:xfrm>
            <a:off x="2824368" y="1543321"/>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上海特務機関</a:t>
            </a:r>
          </a:p>
        </p:txBody>
      </p:sp>
      <p:sp>
        <p:nvSpPr>
          <p:cNvPr id="36" name="四角形: 角を丸くする 35">
            <a:extLst>
              <a:ext uri="{FF2B5EF4-FFF2-40B4-BE49-F238E27FC236}">
                <a16:creationId xmlns:a16="http://schemas.microsoft.com/office/drawing/2014/main" id="{11F2A452-9B7C-E297-F2C0-D87E0BE262C4}"/>
              </a:ext>
            </a:extLst>
          </p:cNvPr>
          <p:cNvSpPr/>
          <p:nvPr/>
        </p:nvSpPr>
        <p:spPr>
          <a:xfrm>
            <a:off x="2466815" y="1543320"/>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北支那方面軍</a:t>
            </a:r>
          </a:p>
        </p:txBody>
      </p:sp>
      <p:sp>
        <p:nvSpPr>
          <p:cNvPr id="37" name="四角形: 角を丸くする 36">
            <a:extLst>
              <a:ext uri="{FF2B5EF4-FFF2-40B4-BE49-F238E27FC236}">
                <a16:creationId xmlns:a16="http://schemas.microsoft.com/office/drawing/2014/main" id="{E929719F-00EE-C4E0-0853-8846EA6ABDB0}"/>
              </a:ext>
            </a:extLst>
          </p:cNvPr>
          <p:cNvSpPr/>
          <p:nvPr/>
        </p:nvSpPr>
        <p:spPr>
          <a:xfrm>
            <a:off x="2104990" y="1543321"/>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特種情報部</a:t>
            </a:r>
          </a:p>
        </p:txBody>
      </p:sp>
      <p:sp>
        <p:nvSpPr>
          <p:cNvPr id="38" name="四角形: 角を丸くする 37">
            <a:extLst>
              <a:ext uri="{FF2B5EF4-FFF2-40B4-BE49-F238E27FC236}">
                <a16:creationId xmlns:a16="http://schemas.microsoft.com/office/drawing/2014/main" id="{A4428A71-9CA4-8151-52A0-0B3D0C0F6282}"/>
              </a:ext>
            </a:extLst>
          </p:cNvPr>
          <p:cNvSpPr/>
          <p:nvPr/>
        </p:nvSpPr>
        <p:spPr>
          <a:xfrm>
            <a:off x="1747437" y="1543320"/>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上海陸軍部</a:t>
            </a:r>
          </a:p>
        </p:txBody>
      </p:sp>
      <p:sp>
        <p:nvSpPr>
          <p:cNvPr id="39" name="四角形: 角を丸くする 38">
            <a:extLst>
              <a:ext uri="{FF2B5EF4-FFF2-40B4-BE49-F238E27FC236}">
                <a16:creationId xmlns:a16="http://schemas.microsoft.com/office/drawing/2014/main" id="{1E315863-B197-C03E-3A0A-EA85BE2B9F6F}"/>
              </a:ext>
            </a:extLst>
          </p:cNvPr>
          <p:cNvSpPr/>
          <p:nvPr/>
        </p:nvSpPr>
        <p:spPr>
          <a:xfrm>
            <a:off x="1385612" y="1543321"/>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梅機関</a:t>
            </a:r>
          </a:p>
        </p:txBody>
      </p:sp>
      <p:sp>
        <p:nvSpPr>
          <p:cNvPr id="40" name="四角形: 角を丸くする 39">
            <a:extLst>
              <a:ext uri="{FF2B5EF4-FFF2-40B4-BE49-F238E27FC236}">
                <a16:creationId xmlns:a16="http://schemas.microsoft.com/office/drawing/2014/main" id="{0A81AFB3-B883-4CDD-8A94-3168F7A2C2B9}"/>
              </a:ext>
            </a:extLst>
          </p:cNvPr>
          <p:cNvSpPr/>
          <p:nvPr/>
        </p:nvSpPr>
        <p:spPr>
          <a:xfrm>
            <a:off x="1028059" y="1543320"/>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参謀部第二部</a:t>
            </a:r>
          </a:p>
        </p:txBody>
      </p:sp>
      <p:sp>
        <p:nvSpPr>
          <p:cNvPr id="41" name="四角形: 角を丸くする 40">
            <a:extLst>
              <a:ext uri="{FF2B5EF4-FFF2-40B4-BE49-F238E27FC236}">
                <a16:creationId xmlns:a16="http://schemas.microsoft.com/office/drawing/2014/main" id="{874CDC4E-5204-151C-95AC-B2459DBDD240}"/>
              </a:ext>
            </a:extLst>
          </p:cNvPr>
          <p:cNvSpPr/>
          <p:nvPr/>
        </p:nvSpPr>
        <p:spPr>
          <a:xfrm>
            <a:off x="5942822" y="2570534"/>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防諜班</a:t>
            </a:r>
          </a:p>
        </p:txBody>
      </p:sp>
      <p:sp>
        <p:nvSpPr>
          <p:cNvPr id="42" name="四角形: 角を丸くする 41">
            <a:extLst>
              <a:ext uri="{FF2B5EF4-FFF2-40B4-BE49-F238E27FC236}">
                <a16:creationId xmlns:a16="http://schemas.microsoft.com/office/drawing/2014/main" id="{A6439DD7-8E83-FB17-6151-27F8407C757A}"/>
              </a:ext>
            </a:extLst>
          </p:cNvPr>
          <p:cNvSpPr/>
          <p:nvPr/>
        </p:nvSpPr>
        <p:spPr>
          <a:xfrm>
            <a:off x="5585269" y="257053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宣伝謀略班</a:t>
            </a:r>
          </a:p>
        </p:txBody>
      </p:sp>
      <p:sp>
        <p:nvSpPr>
          <p:cNvPr id="43" name="四角形: 角を丸くする 42">
            <a:extLst>
              <a:ext uri="{FF2B5EF4-FFF2-40B4-BE49-F238E27FC236}">
                <a16:creationId xmlns:a16="http://schemas.microsoft.com/office/drawing/2014/main" id="{830DF5E5-61EF-69B4-5323-9E21538FBE20}"/>
              </a:ext>
            </a:extLst>
          </p:cNvPr>
          <p:cNvSpPr/>
          <p:nvPr/>
        </p:nvSpPr>
        <p:spPr>
          <a:xfrm>
            <a:off x="5223444" y="2570534"/>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兵要地誌班</a:t>
            </a:r>
          </a:p>
        </p:txBody>
      </p:sp>
      <p:sp>
        <p:nvSpPr>
          <p:cNvPr id="44" name="四角形: 角を丸くする 43">
            <a:extLst>
              <a:ext uri="{FF2B5EF4-FFF2-40B4-BE49-F238E27FC236}">
                <a16:creationId xmlns:a16="http://schemas.microsoft.com/office/drawing/2014/main" id="{1EBDDDF2-5122-E95C-501B-FE733F53C75C}"/>
              </a:ext>
            </a:extLst>
          </p:cNvPr>
          <p:cNvSpPr/>
          <p:nvPr/>
        </p:nvSpPr>
        <p:spPr>
          <a:xfrm>
            <a:off x="4865891" y="257053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軍情班</a:t>
            </a:r>
          </a:p>
        </p:txBody>
      </p:sp>
      <p:sp>
        <p:nvSpPr>
          <p:cNvPr id="45" name="四角形: 角を丸くする 44">
            <a:extLst>
              <a:ext uri="{FF2B5EF4-FFF2-40B4-BE49-F238E27FC236}">
                <a16:creationId xmlns:a16="http://schemas.microsoft.com/office/drawing/2014/main" id="{5CB1EAE7-2343-4916-7B05-3D5A66D0B00E}"/>
              </a:ext>
            </a:extLst>
          </p:cNvPr>
          <p:cNvSpPr/>
          <p:nvPr/>
        </p:nvSpPr>
        <p:spPr>
          <a:xfrm>
            <a:off x="3903575" y="346551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六条会館</a:t>
            </a:r>
          </a:p>
        </p:txBody>
      </p:sp>
      <p:sp>
        <p:nvSpPr>
          <p:cNvPr id="46" name="四角形: 角を丸くする 45">
            <a:extLst>
              <a:ext uri="{FF2B5EF4-FFF2-40B4-BE49-F238E27FC236}">
                <a16:creationId xmlns:a16="http://schemas.microsoft.com/office/drawing/2014/main" id="{C39EC71D-927A-28EC-25D8-6E66CC5AE8B6}"/>
              </a:ext>
            </a:extLst>
          </p:cNvPr>
          <p:cNvSpPr/>
          <p:nvPr/>
        </p:nvSpPr>
        <p:spPr>
          <a:xfrm>
            <a:off x="3546022"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日高機関</a:t>
            </a:r>
          </a:p>
        </p:txBody>
      </p:sp>
      <p:sp>
        <p:nvSpPr>
          <p:cNvPr id="47" name="四角形: 角を丸くする 46">
            <a:extLst>
              <a:ext uri="{FF2B5EF4-FFF2-40B4-BE49-F238E27FC236}">
                <a16:creationId xmlns:a16="http://schemas.microsoft.com/office/drawing/2014/main" id="{EE12757E-D9DD-C259-56C3-14AB85C28642}"/>
              </a:ext>
            </a:extLst>
          </p:cNvPr>
          <p:cNvSpPr/>
          <p:nvPr/>
        </p:nvSpPr>
        <p:spPr>
          <a:xfrm>
            <a:off x="3184197" y="346551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茂川機関</a:t>
            </a:r>
          </a:p>
        </p:txBody>
      </p:sp>
      <p:sp>
        <p:nvSpPr>
          <p:cNvPr id="48" name="四角形: 角を丸くする 47">
            <a:extLst>
              <a:ext uri="{FF2B5EF4-FFF2-40B4-BE49-F238E27FC236}">
                <a16:creationId xmlns:a16="http://schemas.microsoft.com/office/drawing/2014/main" id="{7800363E-7C99-7675-F1AC-D582D83F429A}"/>
              </a:ext>
            </a:extLst>
          </p:cNvPr>
          <p:cNvSpPr/>
          <p:nvPr/>
        </p:nvSpPr>
        <p:spPr>
          <a:xfrm>
            <a:off x="2826644"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第一軍・桜機関</a:t>
            </a:r>
          </a:p>
        </p:txBody>
      </p:sp>
      <p:sp>
        <p:nvSpPr>
          <p:cNvPr id="54" name="四角形: 角を丸くする 53">
            <a:extLst>
              <a:ext uri="{FF2B5EF4-FFF2-40B4-BE49-F238E27FC236}">
                <a16:creationId xmlns:a16="http://schemas.microsoft.com/office/drawing/2014/main" id="{6262BB69-435E-B6D5-922E-17D406B269C2}"/>
              </a:ext>
            </a:extLst>
          </p:cNvPr>
          <p:cNvSpPr/>
          <p:nvPr/>
        </p:nvSpPr>
        <p:spPr>
          <a:xfrm>
            <a:off x="1027089"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latin typeface="BIZ UDPゴシック" panose="020B0400000000000000" pitchFamily="50" charset="-128"/>
                <a:ea typeface="BIZ UDPゴシック" panose="020B0400000000000000" pitchFamily="50" charset="-128"/>
              </a:rPr>
              <a:t>松</a:t>
            </a: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機関</a:t>
            </a:r>
          </a:p>
        </p:txBody>
      </p:sp>
      <p:sp>
        <p:nvSpPr>
          <p:cNvPr id="55" name="四角形: 角を丸くする 54">
            <a:extLst>
              <a:ext uri="{FF2B5EF4-FFF2-40B4-BE49-F238E27FC236}">
                <a16:creationId xmlns:a16="http://schemas.microsoft.com/office/drawing/2014/main" id="{7AD037FB-BD29-19F6-F9DA-9120754472B0}"/>
              </a:ext>
            </a:extLst>
          </p:cNvPr>
          <p:cNvSpPr/>
          <p:nvPr/>
        </p:nvSpPr>
        <p:spPr>
          <a:xfrm>
            <a:off x="665264" y="346551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広州機関</a:t>
            </a:r>
          </a:p>
        </p:txBody>
      </p:sp>
      <p:sp>
        <p:nvSpPr>
          <p:cNvPr id="56" name="四角形: 角を丸くする 55">
            <a:extLst>
              <a:ext uri="{FF2B5EF4-FFF2-40B4-BE49-F238E27FC236}">
                <a16:creationId xmlns:a16="http://schemas.microsoft.com/office/drawing/2014/main" id="{03429084-EF11-91FF-D099-F6654E87E249}"/>
              </a:ext>
            </a:extLst>
          </p:cNvPr>
          <p:cNvSpPr/>
          <p:nvPr/>
        </p:nvSpPr>
        <p:spPr>
          <a:xfrm>
            <a:off x="307711"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興亜機関</a:t>
            </a:r>
          </a:p>
        </p:txBody>
      </p:sp>
      <p:sp>
        <p:nvSpPr>
          <p:cNvPr id="57" name="テキスト ボックス 56">
            <a:extLst>
              <a:ext uri="{FF2B5EF4-FFF2-40B4-BE49-F238E27FC236}">
                <a16:creationId xmlns:a16="http://schemas.microsoft.com/office/drawing/2014/main" id="{84D75D8B-6CE0-9964-2F98-79D7D9415B01}"/>
              </a:ext>
            </a:extLst>
          </p:cNvPr>
          <p:cNvSpPr txBox="1"/>
          <p:nvPr/>
        </p:nvSpPr>
        <p:spPr>
          <a:xfrm>
            <a:off x="544585" y="4996787"/>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天津</a:t>
            </a:r>
          </a:p>
        </p:txBody>
      </p:sp>
      <p:sp>
        <p:nvSpPr>
          <p:cNvPr id="58" name="テキスト ボックス 57">
            <a:extLst>
              <a:ext uri="{FF2B5EF4-FFF2-40B4-BE49-F238E27FC236}">
                <a16:creationId xmlns:a16="http://schemas.microsoft.com/office/drawing/2014/main" id="{E4582A34-AA81-CCA8-13B8-5D1C57F8B6C8}"/>
              </a:ext>
            </a:extLst>
          </p:cNvPr>
          <p:cNvSpPr txBox="1"/>
          <p:nvPr/>
        </p:nvSpPr>
        <p:spPr>
          <a:xfrm>
            <a:off x="876627" y="4999953"/>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上海</a:t>
            </a:r>
          </a:p>
        </p:txBody>
      </p:sp>
      <p:sp>
        <p:nvSpPr>
          <p:cNvPr id="59" name="テキスト ボックス 58">
            <a:extLst>
              <a:ext uri="{FF2B5EF4-FFF2-40B4-BE49-F238E27FC236}">
                <a16:creationId xmlns:a16="http://schemas.microsoft.com/office/drawing/2014/main" id="{E94E292F-65A1-8072-E30A-A4AB5785F0BA}"/>
              </a:ext>
            </a:extLst>
          </p:cNvPr>
          <p:cNvSpPr txBox="1"/>
          <p:nvPr/>
        </p:nvSpPr>
        <p:spPr>
          <a:xfrm>
            <a:off x="185009" y="5003206"/>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香港</a:t>
            </a:r>
          </a:p>
        </p:txBody>
      </p:sp>
      <p:sp>
        <p:nvSpPr>
          <p:cNvPr id="60" name="テキスト ボックス 59">
            <a:extLst>
              <a:ext uri="{FF2B5EF4-FFF2-40B4-BE49-F238E27FC236}">
                <a16:creationId xmlns:a16="http://schemas.microsoft.com/office/drawing/2014/main" id="{30AC2180-948C-B420-3C60-06A743B5E275}"/>
              </a:ext>
            </a:extLst>
          </p:cNvPr>
          <p:cNvSpPr txBox="1"/>
          <p:nvPr/>
        </p:nvSpPr>
        <p:spPr>
          <a:xfrm>
            <a:off x="1269783" y="3078878"/>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上海</a:t>
            </a:r>
          </a:p>
        </p:txBody>
      </p:sp>
      <p:sp>
        <p:nvSpPr>
          <p:cNvPr id="3078" name="四角形: 角を丸くする 3077">
            <a:extLst>
              <a:ext uri="{FF2B5EF4-FFF2-40B4-BE49-F238E27FC236}">
                <a16:creationId xmlns:a16="http://schemas.microsoft.com/office/drawing/2014/main" id="{1EA64AB3-FFA8-B4DC-E545-7C5A2E4E826D}"/>
              </a:ext>
            </a:extLst>
          </p:cNvPr>
          <p:cNvSpPr/>
          <p:nvPr/>
        </p:nvSpPr>
        <p:spPr>
          <a:xfrm>
            <a:off x="2312513" y="5485972"/>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新郷機関</a:t>
            </a:r>
          </a:p>
        </p:txBody>
      </p:sp>
      <p:sp>
        <p:nvSpPr>
          <p:cNvPr id="3079" name="四角形: 角を丸くする 3078">
            <a:extLst>
              <a:ext uri="{FF2B5EF4-FFF2-40B4-BE49-F238E27FC236}">
                <a16:creationId xmlns:a16="http://schemas.microsoft.com/office/drawing/2014/main" id="{462CCD58-8A4F-8DA7-E491-6B4F27CCC315}"/>
              </a:ext>
            </a:extLst>
          </p:cNvPr>
          <p:cNvSpPr/>
          <p:nvPr/>
        </p:nvSpPr>
        <p:spPr>
          <a:xfrm>
            <a:off x="1954960" y="5485971"/>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済南機関</a:t>
            </a:r>
          </a:p>
        </p:txBody>
      </p:sp>
      <p:sp>
        <p:nvSpPr>
          <p:cNvPr id="3080" name="四角形: 角を丸くする 3079">
            <a:extLst>
              <a:ext uri="{FF2B5EF4-FFF2-40B4-BE49-F238E27FC236}">
                <a16:creationId xmlns:a16="http://schemas.microsoft.com/office/drawing/2014/main" id="{32336060-C0ED-63AE-3414-0E0CE284A624}"/>
              </a:ext>
            </a:extLst>
          </p:cNvPr>
          <p:cNvSpPr/>
          <p:nvPr/>
        </p:nvSpPr>
        <p:spPr>
          <a:xfrm>
            <a:off x="1593135" y="5485972"/>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太原機関</a:t>
            </a:r>
          </a:p>
        </p:txBody>
      </p:sp>
      <p:sp>
        <p:nvSpPr>
          <p:cNvPr id="3081" name="四角形: 角を丸くする 3080">
            <a:extLst>
              <a:ext uri="{FF2B5EF4-FFF2-40B4-BE49-F238E27FC236}">
                <a16:creationId xmlns:a16="http://schemas.microsoft.com/office/drawing/2014/main" id="{A91CE5C5-6E25-CD9F-F21B-9E959AC9DA4F}"/>
              </a:ext>
            </a:extLst>
          </p:cNvPr>
          <p:cNvSpPr/>
          <p:nvPr/>
        </p:nvSpPr>
        <p:spPr>
          <a:xfrm>
            <a:off x="1235582" y="5485971"/>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北京機関</a:t>
            </a:r>
          </a:p>
        </p:txBody>
      </p:sp>
      <p:sp>
        <p:nvSpPr>
          <p:cNvPr id="3082" name="四角形: 角を丸くする 3081">
            <a:extLst>
              <a:ext uri="{FF2B5EF4-FFF2-40B4-BE49-F238E27FC236}">
                <a16:creationId xmlns:a16="http://schemas.microsoft.com/office/drawing/2014/main" id="{4E8BEB86-4EBC-4ADD-2A1C-70B231F7EECE}"/>
              </a:ext>
            </a:extLst>
          </p:cNvPr>
          <p:cNvSpPr/>
          <p:nvPr/>
        </p:nvSpPr>
        <p:spPr>
          <a:xfrm>
            <a:off x="873757" y="5485972"/>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上海機関</a:t>
            </a:r>
          </a:p>
        </p:txBody>
      </p:sp>
      <p:sp>
        <p:nvSpPr>
          <p:cNvPr id="3083" name="四角形: 角を丸くする 3082">
            <a:extLst>
              <a:ext uri="{FF2B5EF4-FFF2-40B4-BE49-F238E27FC236}">
                <a16:creationId xmlns:a16="http://schemas.microsoft.com/office/drawing/2014/main" id="{20CA4850-17D7-E120-8A38-12695B7A01B8}"/>
              </a:ext>
            </a:extLst>
          </p:cNvPr>
          <p:cNvSpPr/>
          <p:nvPr/>
        </p:nvSpPr>
        <p:spPr>
          <a:xfrm>
            <a:off x="516204" y="5485971"/>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南京機関</a:t>
            </a:r>
          </a:p>
        </p:txBody>
      </p:sp>
      <p:sp>
        <p:nvSpPr>
          <p:cNvPr id="3084" name="四角形: 角を丸くする 3083">
            <a:extLst>
              <a:ext uri="{FF2B5EF4-FFF2-40B4-BE49-F238E27FC236}">
                <a16:creationId xmlns:a16="http://schemas.microsoft.com/office/drawing/2014/main" id="{BC4463CF-8DF0-8629-C6A7-6F105694FEA8}"/>
              </a:ext>
            </a:extLst>
          </p:cNvPr>
          <p:cNvSpPr/>
          <p:nvPr/>
        </p:nvSpPr>
        <p:spPr>
          <a:xfrm>
            <a:off x="3031891" y="5479866"/>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衝陽機関</a:t>
            </a:r>
          </a:p>
        </p:txBody>
      </p:sp>
      <p:sp>
        <p:nvSpPr>
          <p:cNvPr id="3085" name="四角形: 角を丸くする 3084">
            <a:extLst>
              <a:ext uri="{FF2B5EF4-FFF2-40B4-BE49-F238E27FC236}">
                <a16:creationId xmlns:a16="http://schemas.microsoft.com/office/drawing/2014/main" id="{3A63B072-C94E-7177-47BA-D73D7951B232}"/>
              </a:ext>
            </a:extLst>
          </p:cNvPr>
          <p:cNvSpPr/>
          <p:nvPr/>
        </p:nvSpPr>
        <p:spPr>
          <a:xfrm>
            <a:off x="2674338" y="5479865"/>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漢口機関</a:t>
            </a:r>
          </a:p>
        </p:txBody>
      </p:sp>
      <p:sp>
        <p:nvSpPr>
          <p:cNvPr id="3086" name="四角形: 角を丸くする 3085">
            <a:extLst>
              <a:ext uri="{FF2B5EF4-FFF2-40B4-BE49-F238E27FC236}">
                <a16:creationId xmlns:a16="http://schemas.microsoft.com/office/drawing/2014/main" id="{AA8E6017-272D-971E-B52F-91E40BD7EF9B}"/>
              </a:ext>
            </a:extLst>
          </p:cNvPr>
          <p:cNvSpPr/>
          <p:nvPr/>
        </p:nvSpPr>
        <p:spPr>
          <a:xfrm>
            <a:off x="81450" y="5505754"/>
            <a:ext cx="253643" cy="10080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ysClr val="windowText" lastClr="000000"/>
                </a:solidFill>
                <a:latin typeface="BIZ UDPゴシック" panose="020B0400000000000000" pitchFamily="50" charset="-128"/>
                <a:ea typeface="BIZ UDPゴシック" panose="020B0400000000000000" pitchFamily="50" charset="-128"/>
              </a:rPr>
              <a:t>南京対米部</a:t>
            </a:r>
          </a:p>
        </p:txBody>
      </p:sp>
      <p:cxnSp>
        <p:nvCxnSpPr>
          <p:cNvPr id="3088" name="コネクタ: カギ線 3087">
            <a:extLst>
              <a:ext uri="{FF2B5EF4-FFF2-40B4-BE49-F238E27FC236}">
                <a16:creationId xmlns:a16="http://schemas.microsoft.com/office/drawing/2014/main" id="{E1F8D614-82D3-7839-10F8-13BF5A1B991E}"/>
              </a:ext>
            </a:extLst>
          </p:cNvPr>
          <p:cNvCxnSpPr>
            <a:stCxn id="4" idx="2"/>
            <a:endCxn id="6" idx="0"/>
          </p:cNvCxnSpPr>
          <p:nvPr/>
        </p:nvCxnSpPr>
        <p:spPr>
          <a:xfrm rot="16200000" flipH="1">
            <a:off x="9139788" y="-94201"/>
            <a:ext cx="591686" cy="29656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0" name="コネクタ: カギ線 3089">
            <a:extLst>
              <a:ext uri="{FF2B5EF4-FFF2-40B4-BE49-F238E27FC236}">
                <a16:creationId xmlns:a16="http://schemas.microsoft.com/office/drawing/2014/main" id="{4C2AAC66-58CB-8A1F-3CE7-8273B83ED2B9}"/>
              </a:ext>
            </a:extLst>
          </p:cNvPr>
          <p:cNvCxnSpPr>
            <a:stCxn id="4" idx="2"/>
            <a:endCxn id="8" idx="0"/>
          </p:cNvCxnSpPr>
          <p:nvPr/>
        </p:nvCxnSpPr>
        <p:spPr>
          <a:xfrm rot="5400000">
            <a:off x="6466287" y="197915"/>
            <a:ext cx="591685" cy="23813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2" name="直線コネクタ 3091">
            <a:extLst>
              <a:ext uri="{FF2B5EF4-FFF2-40B4-BE49-F238E27FC236}">
                <a16:creationId xmlns:a16="http://schemas.microsoft.com/office/drawing/2014/main" id="{92A60AD7-DB53-C81B-8C61-D8C5798CF284}"/>
              </a:ext>
            </a:extLst>
          </p:cNvPr>
          <p:cNvCxnSpPr>
            <a:stCxn id="4" idx="2"/>
            <a:endCxn id="7" idx="0"/>
          </p:cNvCxnSpPr>
          <p:nvPr/>
        </p:nvCxnSpPr>
        <p:spPr>
          <a:xfrm>
            <a:off x="7952822" y="1092766"/>
            <a:ext cx="4256" cy="591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4" name="コネクタ: カギ線 3093">
            <a:extLst>
              <a:ext uri="{FF2B5EF4-FFF2-40B4-BE49-F238E27FC236}">
                <a16:creationId xmlns:a16="http://schemas.microsoft.com/office/drawing/2014/main" id="{8F481548-FD8D-4CFA-005C-BCE3A6CA58CA}"/>
              </a:ext>
            </a:extLst>
          </p:cNvPr>
          <p:cNvCxnSpPr>
            <a:stCxn id="8" idx="2"/>
            <a:endCxn id="41" idx="0"/>
          </p:cNvCxnSpPr>
          <p:nvPr/>
        </p:nvCxnSpPr>
        <p:spPr>
          <a:xfrm rot="16200000" flipH="1">
            <a:off x="5570504" y="2046610"/>
            <a:ext cx="524856" cy="52299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6" name="コネクタ: カギ線 3095">
            <a:extLst>
              <a:ext uri="{FF2B5EF4-FFF2-40B4-BE49-F238E27FC236}">
                <a16:creationId xmlns:a16="http://schemas.microsoft.com/office/drawing/2014/main" id="{BC78780A-2350-169A-C752-CD2B815EDE66}"/>
              </a:ext>
            </a:extLst>
          </p:cNvPr>
          <p:cNvCxnSpPr>
            <a:stCxn id="8" idx="2"/>
            <a:endCxn id="44" idx="0"/>
          </p:cNvCxnSpPr>
          <p:nvPr/>
        </p:nvCxnSpPr>
        <p:spPr>
          <a:xfrm rot="5400000">
            <a:off x="5032040" y="2031136"/>
            <a:ext cx="524855" cy="5539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8" name="コネクタ: カギ線 3097">
            <a:extLst>
              <a:ext uri="{FF2B5EF4-FFF2-40B4-BE49-F238E27FC236}">
                <a16:creationId xmlns:a16="http://schemas.microsoft.com/office/drawing/2014/main" id="{32E5F130-D37C-76CF-68AF-96CEDEF5DB9E}"/>
              </a:ext>
            </a:extLst>
          </p:cNvPr>
          <p:cNvCxnSpPr>
            <a:stCxn id="8" idx="2"/>
            <a:endCxn id="43" idx="0"/>
          </p:cNvCxnSpPr>
          <p:nvPr/>
        </p:nvCxnSpPr>
        <p:spPr>
          <a:xfrm rot="5400000">
            <a:off x="5210815" y="2209913"/>
            <a:ext cx="524856" cy="1963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00" name="コネクタ: カギ線 3099">
            <a:extLst>
              <a:ext uri="{FF2B5EF4-FFF2-40B4-BE49-F238E27FC236}">
                <a16:creationId xmlns:a16="http://schemas.microsoft.com/office/drawing/2014/main" id="{B7BC373F-26D6-DB1A-9418-FCDB3E530804}"/>
              </a:ext>
            </a:extLst>
          </p:cNvPr>
          <p:cNvCxnSpPr>
            <a:stCxn id="8" idx="2"/>
            <a:endCxn id="42" idx="0"/>
          </p:cNvCxnSpPr>
          <p:nvPr/>
        </p:nvCxnSpPr>
        <p:spPr>
          <a:xfrm rot="16200000" flipH="1">
            <a:off x="5391728" y="2225385"/>
            <a:ext cx="524855" cy="1654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06" name="コネクタ: カギ線 3105">
            <a:extLst>
              <a:ext uri="{FF2B5EF4-FFF2-40B4-BE49-F238E27FC236}">
                <a16:creationId xmlns:a16="http://schemas.microsoft.com/office/drawing/2014/main" id="{B774DEF6-FE6A-0507-9AE9-ED606A83046A}"/>
              </a:ext>
            </a:extLst>
          </p:cNvPr>
          <p:cNvCxnSpPr>
            <a:stCxn id="7" idx="2"/>
            <a:endCxn id="29" idx="0"/>
          </p:cNvCxnSpPr>
          <p:nvPr/>
        </p:nvCxnSpPr>
        <p:spPr>
          <a:xfrm rot="5400000">
            <a:off x="5426934" y="2192072"/>
            <a:ext cx="2676538" cy="2383751"/>
          </a:xfrm>
          <a:prstGeom prst="bentConnector3">
            <a:avLst>
              <a:gd name="adj1" fmla="val 90731"/>
            </a:avLst>
          </a:prstGeom>
        </p:spPr>
        <p:style>
          <a:lnRef idx="1">
            <a:schemeClr val="accent1"/>
          </a:lnRef>
          <a:fillRef idx="0">
            <a:schemeClr val="accent1"/>
          </a:fillRef>
          <a:effectRef idx="0">
            <a:schemeClr val="accent1"/>
          </a:effectRef>
          <a:fontRef idx="minor">
            <a:schemeClr val="tx1"/>
          </a:fontRef>
        </p:style>
      </p:cxnSp>
      <p:cxnSp>
        <p:nvCxnSpPr>
          <p:cNvPr id="3109" name="コネクタ: カギ線 3108">
            <a:extLst>
              <a:ext uri="{FF2B5EF4-FFF2-40B4-BE49-F238E27FC236}">
                <a16:creationId xmlns:a16="http://schemas.microsoft.com/office/drawing/2014/main" id="{B7C64EBA-CCDF-AFD2-E320-8D37E03AA949}"/>
              </a:ext>
            </a:extLst>
          </p:cNvPr>
          <p:cNvCxnSpPr>
            <a:stCxn id="7" idx="2"/>
            <a:endCxn id="22" idx="0"/>
          </p:cNvCxnSpPr>
          <p:nvPr/>
        </p:nvCxnSpPr>
        <p:spPr>
          <a:xfrm rot="16200000" flipH="1">
            <a:off x="7774581" y="2228174"/>
            <a:ext cx="2676540" cy="2311547"/>
          </a:xfrm>
          <a:prstGeom prst="bentConnector3">
            <a:avLst>
              <a:gd name="adj1" fmla="val 90514"/>
            </a:avLst>
          </a:prstGeom>
        </p:spPr>
        <p:style>
          <a:lnRef idx="1">
            <a:schemeClr val="accent1"/>
          </a:lnRef>
          <a:fillRef idx="0">
            <a:schemeClr val="accent1"/>
          </a:fillRef>
          <a:effectRef idx="0">
            <a:schemeClr val="accent1"/>
          </a:effectRef>
          <a:fontRef idx="minor">
            <a:schemeClr val="tx1"/>
          </a:fontRef>
        </p:style>
      </p:cxnSp>
      <p:cxnSp>
        <p:nvCxnSpPr>
          <p:cNvPr id="3116" name="直線コネクタ 3115">
            <a:extLst>
              <a:ext uri="{FF2B5EF4-FFF2-40B4-BE49-F238E27FC236}">
                <a16:creationId xmlns:a16="http://schemas.microsoft.com/office/drawing/2014/main" id="{B49E42C2-8628-77FC-405E-2FF9475F9323}"/>
              </a:ext>
            </a:extLst>
          </p:cNvPr>
          <p:cNvCxnSpPr>
            <a:cxnSpLocks/>
            <a:stCxn id="28" idx="0"/>
          </p:cNvCxnSpPr>
          <p:nvPr/>
        </p:nvCxnSpPr>
        <p:spPr>
          <a:xfrm flipV="1">
            <a:off x="5930880" y="4485252"/>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1" name="直線コネクタ 3120">
            <a:extLst>
              <a:ext uri="{FF2B5EF4-FFF2-40B4-BE49-F238E27FC236}">
                <a16:creationId xmlns:a16="http://schemas.microsoft.com/office/drawing/2014/main" id="{739FD58C-1046-7E33-DE20-D06E04037FEA}"/>
              </a:ext>
            </a:extLst>
          </p:cNvPr>
          <p:cNvCxnSpPr>
            <a:cxnSpLocks/>
          </p:cNvCxnSpPr>
          <p:nvPr/>
        </p:nvCxnSpPr>
        <p:spPr>
          <a:xfrm flipV="1">
            <a:off x="6322019"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2" name="直線コネクタ 3121">
            <a:extLst>
              <a:ext uri="{FF2B5EF4-FFF2-40B4-BE49-F238E27FC236}">
                <a16:creationId xmlns:a16="http://schemas.microsoft.com/office/drawing/2014/main" id="{63F27106-5568-9510-7394-B1EE472EFC3E}"/>
              </a:ext>
            </a:extLst>
          </p:cNvPr>
          <p:cNvCxnSpPr>
            <a:cxnSpLocks/>
          </p:cNvCxnSpPr>
          <p:nvPr/>
        </p:nvCxnSpPr>
        <p:spPr>
          <a:xfrm flipV="1">
            <a:off x="6668846"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3" name="直線コネクタ 3122">
            <a:extLst>
              <a:ext uri="{FF2B5EF4-FFF2-40B4-BE49-F238E27FC236}">
                <a16:creationId xmlns:a16="http://schemas.microsoft.com/office/drawing/2014/main" id="{D8E20E17-F279-C0D9-2E08-C4F5A53C380D}"/>
              </a:ext>
            </a:extLst>
          </p:cNvPr>
          <p:cNvCxnSpPr>
            <a:cxnSpLocks/>
          </p:cNvCxnSpPr>
          <p:nvPr/>
        </p:nvCxnSpPr>
        <p:spPr>
          <a:xfrm flipV="1">
            <a:off x="7023225"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4" name="直線コネクタ 3123">
            <a:extLst>
              <a:ext uri="{FF2B5EF4-FFF2-40B4-BE49-F238E27FC236}">
                <a16:creationId xmlns:a16="http://schemas.microsoft.com/office/drawing/2014/main" id="{705A44AE-E885-97E5-1311-69364F2C6A99}"/>
              </a:ext>
            </a:extLst>
          </p:cNvPr>
          <p:cNvCxnSpPr>
            <a:cxnSpLocks/>
          </p:cNvCxnSpPr>
          <p:nvPr/>
        </p:nvCxnSpPr>
        <p:spPr>
          <a:xfrm flipV="1">
            <a:off x="7388224"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5" name="直線コネクタ 3124">
            <a:extLst>
              <a:ext uri="{FF2B5EF4-FFF2-40B4-BE49-F238E27FC236}">
                <a16:creationId xmlns:a16="http://schemas.microsoft.com/office/drawing/2014/main" id="{49A01CA6-9500-56A2-6600-5790BD8523AF}"/>
              </a:ext>
            </a:extLst>
          </p:cNvPr>
          <p:cNvCxnSpPr>
            <a:cxnSpLocks/>
          </p:cNvCxnSpPr>
          <p:nvPr/>
        </p:nvCxnSpPr>
        <p:spPr>
          <a:xfrm flipV="1">
            <a:off x="7750049"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6" name="直線コネクタ 3125">
            <a:extLst>
              <a:ext uri="{FF2B5EF4-FFF2-40B4-BE49-F238E27FC236}">
                <a16:creationId xmlns:a16="http://schemas.microsoft.com/office/drawing/2014/main" id="{F7A523E4-FF12-F8FF-61D7-A2B1C4ECFF05}"/>
              </a:ext>
            </a:extLst>
          </p:cNvPr>
          <p:cNvCxnSpPr>
            <a:cxnSpLocks/>
          </p:cNvCxnSpPr>
          <p:nvPr/>
        </p:nvCxnSpPr>
        <p:spPr>
          <a:xfrm flipV="1">
            <a:off x="8107602"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7" name="直線コネクタ 3126">
            <a:extLst>
              <a:ext uri="{FF2B5EF4-FFF2-40B4-BE49-F238E27FC236}">
                <a16:creationId xmlns:a16="http://schemas.microsoft.com/office/drawing/2014/main" id="{12FB306F-FAC9-B958-4EE7-D8BCDC538394}"/>
              </a:ext>
            </a:extLst>
          </p:cNvPr>
          <p:cNvCxnSpPr>
            <a:cxnSpLocks/>
          </p:cNvCxnSpPr>
          <p:nvPr/>
        </p:nvCxnSpPr>
        <p:spPr>
          <a:xfrm flipV="1">
            <a:off x="8472316"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8" name="直線コネクタ 3127">
            <a:extLst>
              <a:ext uri="{FF2B5EF4-FFF2-40B4-BE49-F238E27FC236}">
                <a16:creationId xmlns:a16="http://schemas.microsoft.com/office/drawing/2014/main" id="{127B228C-6E3B-54C5-F7BB-CA99B2DD48C9}"/>
              </a:ext>
            </a:extLst>
          </p:cNvPr>
          <p:cNvCxnSpPr>
            <a:cxnSpLocks/>
          </p:cNvCxnSpPr>
          <p:nvPr/>
        </p:nvCxnSpPr>
        <p:spPr>
          <a:xfrm flipV="1">
            <a:off x="8829869"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9" name="直線コネクタ 3128">
            <a:extLst>
              <a:ext uri="{FF2B5EF4-FFF2-40B4-BE49-F238E27FC236}">
                <a16:creationId xmlns:a16="http://schemas.microsoft.com/office/drawing/2014/main" id="{A29354F0-B46F-596C-4139-28193A9E7C9D}"/>
              </a:ext>
            </a:extLst>
          </p:cNvPr>
          <p:cNvCxnSpPr>
            <a:cxnSpLocks/>
          </p:cNvCxnSpPr>
          <p:nvPr/>
        </p:nvCxnSpPr>
        <p:spPr>
          <a:xfrm flipV="1">
            <a:off x="9191694"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0" name="直線コネクタ 3129">
            <a:extLst>
              <a:ext uri="{FF2B5EF4-FFF2-40B4-BE49-F238E27FC236}">
                <a16:creationId xmlns:a16="http://schemas.microsoft.com/office/drawing/2014/main" id="{A211857D-E050-BC52-4F35-7D9457C28E84}"/>
              </a:ext>
            </a:extLst>
          </p:cNvPr>
          <p:cNvCxnSpPr>
            <a:cxnSpLocks/>
          </p:cNvCxnSpPr>
          <p:nvPr/>
        </p:nvCxnSpPr>
        <p:spPr>
          <a:xfrm flipV="1">
            <a:off x="9526603"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1" name="直線コネクタ 3130">
            <a:extLst>
              <a:ext uri="{FF2B5EF4-FFF2-40B4-BE49-F238E27FC236}">
                <a16:creationId xmlns:a16="http://schemas.microsoft.com/office/drawing/2014/main" id="{55CBE448-66D9-0FAA-7FF7-CC507A1AD78E}"/>
              </a:ext>
            </a:extLst>
          </p:cNvPr>
          <p:cNvCxnSpPr>
            <a:cxnSpLocks/>
          </p:cNvCxnSpPr>
          <p:nvPr/>
        </p:nvCxnSpPr>
        <p:spPr>
          <a:xfrm flipV="1">
            <a:off x="9893195"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3" name="コネクタ: カギ線 3132">
            <a:extLst>
              <a:ext uri="{FF2B5EF4-FFF2-40B4-BE49-F238E27FC236}">
                <a16:creationId xmlns:a16="http://schemas.microsoft.com/office/drawing/2014/main" id="{9CA41F49-81CA-CEAE-EBB3-32DB6B6865C4}"/>
              </a:ext>
            </a:extLst>
          </p:cNvPr>
          <p:cNvCxnSpPr>
            <a:stCxn id="6" idx="2"/>
            <a:endCxn id="15" idx="0"/>
          </p:cNvCxnSpPr>
          <p:nvPr/>
        </p:nvCxnSpPr>
        <p:spPr>
          <a:xfrm rot="5400000">
            <a:off x="10231843" y="1858637"/>
            <a:ext cx="499556" cy="87364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35" name="コネクタ: カギ線 3134">
            <a:extLst>
              <a:ext uri="{FF2B5EF4-FFF2-40B4-BE49-F238E27FC236}">
                <a16:creationId xmlns:a16="http://schemas.microsoft.com/office/drawing/2014/main" id="{3D525137-FE04-0FA1-393A-3813B90DE712}"/>
              </a:ext>
            </a:extLst>
          </p:cNvPr>
          <p:cNvCxnSpPr>
            <a:stCxn id="6" idx="2"/>
            <a:endCxn id="10" idx="0"/>
          </p:cNvCxnSpPr>
          <p:nvPr/>
        </p:nvCxnSpPr>
        <p:spPr>
          <a:xfrm rot="16200000" flipH="1">
            <a:off x="11129997" y="1834122"/>
            <a:ext cx="499557" cy="9226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37" name="コネクタ: カギ線 3136">
            <a:extLst>
              <a:ext uri="{FF2B5EF4-FFF2-40B4-BE49-F238E27FC236}">
                <a16:creationId xmlns:a16="http://schemas.microsoft.com/office/drawing/2014/main" id="{5A931B1C-EDD3-B283-E95A-D63A22DDB5E6}"/>
              </a:ext>
            </a:extLst>
          </p:cNvPr>
          <p:cNvCxnSpPr>
            <a:stCxn id="6" idx="2"/>
            <a:endCxn id="14" idx="0"/>
          </p:cNvCxnSpPr>
          <p:nvPr/>
        </p:nvCxnSpPr>
        <p:spPr>
          <a:xfrm rot="5400000">
            <a:off x="10410620" y="2037414"/>
            <a:ext cx="499557" cy="51608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39" name="コネクタ: カギ線 3138">
            <a:extLst>
              <a:ext uri="{FF2B5EF4-FFF2-40B4-BE49-F238E27FC236}">
                <a16:creationId xmlns:a16="http://schemas.microsoft.com/office/drawing/2014/main" id="{3B70493B-46BD-C805-D640-B79B598754F8}"/>
              </a:ext>
            </a:extLst>
          </p:cNvPr>
          <p:cNvCxnSpPr>
            <a:stCxn id="6" idx="2"/>
            <a:endCxn id="11" idx="0"/>
          </p:cNvCxnSpPr>
          <p:nvPr/>
        </p:nvCxnSpPr>
        <p:spPr>
          <a:xfrm rot="16200000" flipH="1">
            <a:off x="10951221" y="2012899"/>
            <a:ext cx="499556" cy="5651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1" name="コネクタ: カギ線 3140">
            <a:extLst>
              <a:ext uri="{FF2B5EF4-FFF2-40B4-BE49-F238E27FC236}">
                <a16:creationId xmlns:a16="http://schemas.microsoft.com/office/drawing/2014/main" id="{67BA0E2F-FC43-F0E9-B93B-319CD6995475}"/>
              </a:ext>
            </a:extLst>
          </p:cNvPr>
          <p:cNvCxnSpPr>
            <a:stCxn id="6" idx="2"/>
            <a:endCxn id="13" idx="0"/>
          </p:cNvCxnSpPr>
          <p:nvPr/>
        </p:nvCxnSpPr>
        <p:spPr>
          <a:xfrm rot="5400000">
            <a:off x="10591532" y="2218326"/>
            <a:ext cx="499556" cy="15426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3" name="コネクタ: カギ線 3142">
            <a:extLst>
              <a:ext uri="{FF2B5EF4-FFF2-40B4-BE49-F238E27FC236}">
                <a16:creationId xmlns:a16="http://schemas.microsoft.com/office/drawing/2014/main" id="{3118AAE2-A6EE-FB8D-A781-393F43560A81}"/>
              </a:ext>
            </a:extLst>
          </p:cNvPr>
          <p:cNvCxnSpPr>
            <a:stCxn id="6" idx="2"/>
            <a:endCxn id="12" idx="0"/>
          </p:cNvCxnSpPr>
          <p:nvPr/>
        </p:nvCxnSpPr>
        <p:spPr>
          <a:xfrm rot="16200000" flipH="1">
            <a:off x="10770308" y="2193811"/>
            <a:ext cx="499557" cy="2032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5" name="コネクタ: カギ線 3144">
            <a:extLst>
              <a:ext uri="{FF2B5EF4-FFF2-40B4-BE49-F238E27FC236}">
                <a16:creationId xmlns:a16="http://schemas.microsoft.com/office/drawing/2014/main" id="{8D898952-D836-7EB0-A3D6-9EEEE4939FD9}"/>
              </a:ext>
            </a:extLst>
          </p:cNvPr>
          <p:cNvCxnSpPr>
            <a:stCxn id="34" idx="2"/>
            <a:endCxn id="40" idx="0"/>
          </p:cNvCxnSpPr>
          <p:nvPr/>
        </p:nvCxnSpPr>
        <p:spPr>
          <a:xfrm rot="5400000">
            <a:off x="1445955" y="827707"/>
            <a:ext cx="449323" cy="98190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7" name="コネクタ: カギ線 3146">
            <a:extLst>
              <a:ext uri="{FF2B5EF4-FFF2-40B4-BE49-F238E27FC236}">
                <a16:creationId xmlns:a16="http://schemas.microsoft.com/office/drawing/2014/main" id="{70CA59F4-251B-DEB2-F73B-FA909132B5B3}"/>
              </a:ext>
            </a:extLst>
          </p:cNvPr>
          <p:cNvCxnSpPr>
            <a:stCxn id="34" idx="2"/>
            <a:endCxn id="35" idx="0"/>
          </p:cNvCxnSpPr>
          <p:nvPr/>
        </p:nvCxnSpPr>
        <p:spPr>
          <a:xfrm rot="16200000" flipH="1">
            <a:off x="2344108" y="911455"/>
            <a:ext cx="449324" cy="814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9" name="コネクタ: カギ線 3148">
            <a:extLst>
              <a:ext uri="{FF2B5EF4-FFF2-40B4-BE49-F238E27FC236}">
                <a16:creationId xmlns:a16="http://schemas.microsoft.com/office/drawing/2014/main" id="{BA4173B8-AAE2-F305-BE65-D406FF789953}"/>
              </a:ext>
            </a:extLst>
          </p:cNvPr>
          <p:cNvCxnSpPr>
            <a:stCxn id="34" idx="2"/>
            <a:endCxn id="39" idx="0"/>
          </p:cNvCxnSpPr>
          <p:nvPr/>
        </p:nvCxnSpPr>
        <p:spPr>
          <a:xfrm rot="5400000">
            <a:off x="1624731" y="1006485"/>
            <a:ext cx="449324" cy="6243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1" name="コネクタ: カギ線 3150">
            <a:extLst>
              <a:ext uri="{FF2B5EF4-FFF2-40B4-BE49-F238E27FC236}">
                <a16:creationId xmlns:a16="http://schemas.microsoft.com/office/drawing/2014/main" id="{7053C806-C201-4E45-7638-52C2DA09C045}"/>
              </a:ext>
            </a:extLst>
          </p:cNvPr>
          <p:cNvCxnSpPr>
            <a:stCxn id="34" idx="2"/>
            <a:endCxn id="36" idx="0"/>
          </p:cNvCxnSpPr>
          <p:nvPr/>
        </p:nvCxnSpPr>
        <p:spPr>
          <a:xfrm rot="16200000" flipH="1">
            <a:off x="2165333" y="1090231"/>
            <a:ext cx="449323" cy="4568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3" name="コネクタ: カギ線 3152">
            <a:extLst>
              <a:ext uri="{FF2B5EF4-FFF2-40B4-BE49-F238E27FC236}">
                <a16:creationId xmlns:a16="http://schemas.microsoft.com/office/drawing/2014/main" id="{9F8ED078-DD4B-EBE1-66E2-30A7B092FB40}"/>
              </a:ext>
            </a:extLst>
          </p:cNvPr>
          <p:cNvCxnSpPr>
            <a:stCxn id="34" idx="2"/>
            <a:endCxn id="38" idx="0"/>
          </p:cNvCxnSpPr>
          <p:nvPr/>
        </p:nvCxnSpPr>
        <p:spPr>
          <a:xfrm rot="5400000">
            <a:off x="1805644" y="1187396"/>
            <a:ext cx="449323" cy="2625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5" name="コネクタ: カギ線 3154">
            <a:extLst>
              <a:ext uri="{FF2B5EF4-FFF2-40B4-BE49-F238E27FC236}">
                <a16:creationId xmlns:a16="http://schemas.microsoft.com/office/drawing/2014/main" id="{21852E49-C017-1FEB-9C67-F144E19AE209}"/>
              </a:ext>
            </a:extLst>
          </p:cNvPr>
          <p:cNvCxnSpPr>
            <a:stCxn id="34" idx="2"/>
            <a:endCxn id="37" idx="0"/>
          </p:cNvCxnSpPr>
          <p:nvPr/>
        </p:nvCxnSpPr>
        <p:spPr>
          <a:xfrm rot="16200000" flipH="1">
            <a:off x="1984419" y="1271144"/>
            <a:ext cx="449324" cy="950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9" name="直線コネクタ 3158">
            <a:extLst>
              <a:ext uri="{FF2B5EF4-FFF2-40B4-BE49-F238E27FC236}">
                <a16:creationId xmlns:a16="http://schemas.microsoft.com/office/drawing/2014/main" id="{7A71A564-E4E4-C13F-2E94-79EFB0E55AA0}"/>
              </a:ext>
            </a:extLst>
          </p:cNvPr>
          <p:cNvCxnSpPr>
            <a:stCxn id="40" idx="2"/>
            <a:endCxn id="54" idx="0"/>
          </p:cNvCxnSpPr>
          <p:nvPr/>
        </p:nvCxnSpPr>
        <p:spPr>
          <a:xfrm flipH="1">
            <a:off x="1178695" y="3114213"/>
            <a:ext cx="970" cy="351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1" name="コネクタ: カギ線 3160">
            <a:extLst>
              <a:ext uri="{FF2B5EF4-FFF2-40B4-BE49-F238E27FC236}">
                <a16:creationId xmlns:a16="http://schemas.microsoft.com/office/drawing/2014/main" id="{924A1EEB-7DF8-4851-0A42-5F0327876D17}"/>
              </a:ext>
            </a:extLst>
          </p:cNvPr>
          <p:cNvCxnSpPr>
            <a:stCxn id="40" idx="2"/>
            <a:endCxn id="56" idx="0"/>
          </p:cNvCxnSpPr>
          <p:nvPr/>
        </p:nvCxnSpPr>
        <p:spPr>
          <a:xfrm rot="5400000">
            <a:off x="643842" y="2929688"/>
            <a:ext cx="351299" cy="72034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63" name="コネクタ: カギ線 3162">
            <a:extLst>
              <a:ext uri="{FF2B5EF4-FFF2-40B4-BE49-F238E27FC236}">
                <a16:creationId xmlns:a16="http://schemas.microsoft.com/office/drawing/2014/main" id="{13D225F7-F8FE-6285-C3AA-5099441F364D}"/>
              </a:ext>
            </a:extLst>
          </p:cNvPr>
          <p:cNvCxnSpPr>
            <a:stCxn id="40" idx="2"/>
            <a:endCxn id="55" idx="0"/>
          </p:cNvCxnSpPr>
          <p:nvPr/>
        </p:nvCxnSpPr>
        <p:spPr>
          <a:xfrm rot="5400000">
            <a:off x="822618" y="3108466"/>
            <a:ext cx="351300" cy="36279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65" name="直線コネクタ 3164">
            <a:extLst>
              <a:ext uri="{FF2B5EF4-FFF2-40B4-BE49-F238E27FC236}">
                <a16:creationId xmlns:a16="http://schemas.microsoft.com/office/drawing/2014/main" id="{0F76FEFB-9552-2D43-6D27-DBA1B8F0504F}"/>
              </a:ext>
            </a:extLst>
          </p:cNvPr>
          <p:cNvCxnSpPr>
            <a:stCxn id="35" idx="2"/>
            <a:endCxn id="48" idx="0"/>
          </p:cNvCxnSpPr>
          <p:nvPr/>
        </p:nvCxnSpPr>
        <p:spPr>
          <a:xfrm>
            <a:off x="2975974" y="3114214"/>
            <a:ext cx="2276" cy="35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7" name="コネクタ: カギ線 3166">
            <a:extLst>
              <a:ext uri="{FF2B5EF4-FFF2-40B4-BE49-F238E27FC236}">
                <a16:creationId xmlns:a16="http://schemas.microsoft.com/office/drawing/2014/main" id="{68E410F8-A7CD-815B-A872-7A5F8512EBC0}"/>
              </a:ext>
            </a:extLst>
          </p:cNvPr>
          <p:cNvCxnSpPr>
            <a:stCxn id="35" idx="2"/>
            <a:endCxn id="45" idx="0"/>
          </p:cNvCxnSpPr>
          <p:nvPr/>
        </p:nvCxnSpPr>
        <p:spPr>
          <a:xfrm rot="16200000" flipH="1">
            <a:off x="3339928" y="2750259"/>
            <a:ext cx="351299" cy="10792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69" name="コネクタ: カギ線 3168">
            <a:extLst>
              <a:ext uri="{FF2B5EF4-FFF2-40B4-BE49-F238E27FC236}">
                <a16:creationId xmlns:a16="http://schemas.microsoft.com/office/drawing/2014/main" id="{D73C323F-A39E-6343-27EE-4B1759FD5145}"/>
              </a:ext>
            </a:extLst>
          </p:cNvPr>
          <p:cNvCxnSpPr>
            <a:stCxn id="35" idx="2"/>
            <a:endCxn id="46" idx="0"/>
          </p:cNvCxnSpPr>
          <p:nvPr/>
        </p:nvCxnSpPr>
        <p:spPr>
          <a:xfrm rot="16200000" flipH="1">
            <a:off x="3161152" y="2929036"/>
            <a:ext cx="351298" cy="7216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71" name="コネクタ: カギ線 3170">
            <a:extLst>
              <a:ext uri="{FF2B5EF4-FFF2-40B4-BE49-F238E27FC236}">
                <a16:creationId xmlns:a16="http://schemas.microsoft.com/office/drawing/2014/main" id="{624EB272-692F-6497-FED8-8600AD6C3D95}"/>
              </a:ext>
            </a:extLst>
          </p:cNvPr>
          <p:cNvCxnSpPr>
            <a:stCxn id="35" idx="2"/>
            <a:endCxn id="47" idx="0"/>
          </p:cNvCxnSpPr>
          <p:nvPr/>
        </p:nvCxnSpPr>
        <p:spPr>
          <a:xfrm rot="16200000" flipH="1">
            <a:off x="2980239" y="3109948"/>
            <a:ext cx="351299" cy="3598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75" name="コネクタ: カギ線 3174">
            <a:extLst>
              <a:ext uri="{FF2B5EF4-FFF2-40B4-BE49-F238E27FC236}">
                <a16:creationId xmlns:a16="http://schemas.microsoft.com/office/drawing/2014/main" id="{F4717162-459F-C64E-5E0C-16578E8818BF}"/>
              </a:ext>
            </a:extLst>
          </p:cNvPr>
          <p:cNvCxnSpPr>
            <a:stCxn id="37" idx="2"/>
            <a:endCxn id="3084" idx="0"/>
          </p:cNvCxnSpPr>
          <p:nvPr/>
        </p:nvCxnSpPr>
        <p:spPr>
          <a:xfrm rot="16200000" flipH="1">
            <a:off x="1537220" y="3833589"/>
            <a:ext cx="2365652" cy="926901"/>
          </a:xfrm>
          <a:prstGeom prst="bentConnector3">
            <a:avLst>
              <a:gd name="adj1" fmla="val 92865"/>
            </a:avLst>
          </a:prstGeom>
        </p:spPr>
        <p:style>
          <a:lnRef idx="1">
            <a:schemeClr val="accent1"/>
          </a:lnRef>
          <a:fillRef idx="0">
            <a:schemeClr val="accent1"/>
          </a:fillRef>
          <a:effectRef idx="0">
            <a:schemeClr val="accent1"/>
          </a:effectRef>
          <a:fontRef idx="minor">
            <a:schemeClr val="tx1"/>
          </a:fontRef>
        </p:style>
      </p:cxnSp>
      <p:cxnSp>
        <p:nvCxnSpPr>
          <p:cNvPr id="3178" name="コネクタ: カギ線 3177">
            <a:extLst>
              <a:ext uri="{FF2B5EF4-FFF2-40B4-BE49-F238E27FC236}">
                <a16:creationId xmlns:a16="http://schemas.microsoft.com/office/drawing/2014/main" id="{E02019C4-31F4-8416-22AD-F256D0B95DA7}"/>
              </a:ext>
            </a:extLst>
          </p:cNvPr>
          <p:cNvCxnSpPr>
            <a:cxnSpLocks/>
          </p:cNvCxnSpPr>
          <p:nvPr/>
        </p:nvCxnSpPr>
        <p:spPr>
          <a:xfrm rot="5400000">
            <a:off x="284618" y="3508378"/>
            <a:ext cx="2365895" cy="1588786"/>
          </a:xfrm>
          <a:prstGeom prst="bentConnector3">
            <a:avLst>
              <a:gd name="adj1" fmla="val 92613"/>
            </a:avLst>
          </a:prstGeom>
        </p:spPr>
        <p:style>
          <a:lnRef idx="1">
            <a:schemeClr val="accent1"/>
          </a:lnRef>
          <a:fillRef idx="0">
            <a:schemeClr val="accent1"/>
          </a:fillRef>
          <a:effectRef idx="0">
            <a:schemeClr val="accent1"/>
          </a:effectRef>
          <a:fontRef idx="minor">
            <a:schemeClr val="tx1"/>
          </a:fontRef>
        </p:style>
      </p:cxnSp>
      <p:cxnSp>
        <p:nvCxnSpPr>
          <p:cNvPr id="3184" name="直線コネクタ 3183">
            <a:extLst>
              <a:ext uri="{FF2B5EF4-FFF2-40B4-BE49-F238E27FC236}">
                <a16:creationId xmlns:a16="http://schemas.microsoft.com/office/drawing/2014/main" id="{6A746417-8B69-FA43-D6CF-44F3F852F99E}"/>
              </a:ext>
            </a:extLst>
          </p:cNvPr>
          <p:cNvCxnSpPr>
            <a:endCxn id="3079" idx="0"/>
          </p:cNvCxnSpPr>
          <p:nvPr/>
        </p:nvCxnSpPr>
        <p:spPr>
          <a:xfrm>
            <a:off x="2104990" y="5316416"/>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5" name="直線コネクタ 3184">
            <a:extLst>
              <a:ext uri="{FF2B5EF4-FFF2-40B4-BE49-F238E27FC236}">
                <a16:creationId xmlns:a16="http://schemas.microsoft.com/office/drawing/2014/main" id="{87273ACE-FE15-2424-A3B6-F2AAD3606B1A}"/>
              </a:ext>
            </a:extLst>
          </p:cNvPr>
          <p:cNvCxnSpPr/>
          <p:nvPr/>
        </p:nvCxnSpPr>
        <p:spPr>
          <a:xfrm>
            <a:off x="2468621" y="5301639"/>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6" name="直線コネクタ 3185">
            <a:extLst>
              <a:ext uri="{FF2B5EF4-FFF2-40B4-BE49-F238E27FC236}">
                <a16:creationId xmlns:a16="http://schemas.microsoft.com/office/drawing/2014/main" id="{9CB76EC0-0F52-652C-00E3-49FCAFC87104}"/>
              </a:ext>
            </a:extLst>
          </p:cNvPr>
          <p:cNvCxnSpPr/>
          <p:nvPr/>
        </p:nvCxnSpPr>
        <p:spPr>
          <a:xfrm>
            <a:off x="2830206" y="5319681"/>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9" name="直線コネクタ 3188">
            <a:extLst>
              <a:ext uri="{FF2B5EF4-FFF2-40B4-BE49-F238E27FC236}">
                <a16:creationId xmlns:a16="http://schemas.microsoft.com/office/drawing/2014/main" id="{AECBD9E0-63CE-136F-4429-38AABCDBD239}"/>
              </a:ext>
            </a:extLst>
          </p:cNvPr>
          <p:cNvCxnSpPr/>
          <p:nvPr/>
        </p:nvCxnSpPr>
        <p:spPr>
          <a:xfrm>
            <a:off x="1759489" y="5301639"/>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0" name="直線コネクタ 3189">
            <a:extLst>
              <a:ext uri="{FF2B5EF4-FFF2-40B4-BE49-F238E27FC236}">
                <a16:creationId xmlns:a16="http://schemas.microsoft.com/office/drawing/2014/main" id="{9653F7F1-774E-3CE2-12EC-ECA03EF52A5B}"/>
              </a:ext>
            </a:extLst>
          </p:cNvPr>
          <p:cNvCxnSpPr/>
          <p:nvPr/>
        </p:nvCxnSpPr>
        <p:spPr>
          <a:xfrm>
            <a:off x="1403627" y="5310310"/>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1" name="直線コネクタ 3190">
            <a:extLst>
              <a:ext uri="{FF2B5EF4-FFF2-40B4-BE49-F238E27FC236}">
                <a16:creationId xmlns:a16="http://schemas.microsoft.com/office/drawing/2014/main" id="{154141AC-CA5C-D5CC-9984-A18AED655FC9}"/>
              </a:ext>
            </a:extLst>
          </p:cNvPr>
          <p:cNvCxnSpPr/>
          <p:nvPr/>
        </p:nvCxnSpPr>
        <p:spPr>
          <a:xfrm>
            <a:off x="1039418" y="5310310"/>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3" name="直線コネクタ 3192">
            <a:extLst>
              <a:ext uri="{FF2B5EF4-FFF2-40B4-BE49-F238E27FC236}">
                <a16:creationId xmlns:a16="http://schemas.microsoft.com/office/drawing/2014/main" id="{5F79BCB2-1668-E445-2E46-5A02BCCA988D}"/>
              </a:ext>
            </a:extLst>
          </p:cNvPr>
          <p:cNvCxnSpPr>
            <a:cxnSpLocks/>
            <a:stCxn id="3083" idx="1"/>
            <a:endCxn id="3086" idx="3"/>
          </p:cNvCxnSpPr>
          <p:nvPr/>
        </p:nvCxnSpPr>
        <p:spPr>
          <a:xfrm flipH="1" flipV="1">
            <a:off x="335093" y="6009761"/>
            <a:ext cx="181111" cy="2881"/>
          </a:xfrm>
          <a:prstGeom prst="line">
            <a:avLst/>
          </a:prstGeom>
        </p:spPr>
        <p:style>
          <a:lnRef idx="1">
            <a:schemeClr val="accent1"/>
          </a:lnRef>
          <a:fillRef idx="0">
            <a:schemeClr val="accent1"/>
          </a:fillRef>
          <a:effectRef idx="0">
            <a:schemeClr val="accent1"/>
          </a:effectRef>
          <a:fontRef idx="minor">
            <a:schemeClr val="tx1"/>
          </a:fontRef>
        </p:style>
      </p:cxnSp>
      <p:sp>
        <p:nvSpPr>
          <p:cNvPr id="3198" name="テキスト ボックス 3197">
            <a:extLst>
              <a:ext uri="{FF2B5EF4-FFF2-40B4-BE49-F238E27FC236}">
                <a16:creationId xmlns:a16="http://schemas.microsoft.com/office/drawing/2014/main" id="{4FDB9B3E-C987-2DA8-6A3C-34982A4A0B5E}"/>
              </a:ext>
            </a:extLst>
          </p:cNvPr>
          <p:cNvSpPr txBox="1"/>
          <p:nvPr/>
        </p:nvSpPr>
        <p:spPr>
          <a:xfrm>
            <a:off x="2587922" y="4633872"/>
            <a:ext cx="293697" cy="430887"/>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山西</a:t>
            </a:r>
          </a:p>
        </p:txBody>
      </p:sp>
      <p:sp>
        <p:nvSpPr>
          <p:cNvPr id="3199" name="テキスト ボックス 3198">
            <a:extLst>
              <a:ext uri="{FF2B5EF4-FFF2-40B4-BE49-F238E27FC236}">
                <a16:creationId xmlns:a16="http://schemas.microsoft.com/office/drawing/2014/main" id="{FA6564A8-B84A-B6C9-351C-333C3D679005}"/>
              </a:ext>
            </a:extLst>
          </p:cNvPr>
          <p:cNvSpPr txBox="1"/>
          <p:nvPr/>
        </p:nvSpPr>
        <p:spPr>
          <a:xfrm>
            <a:off x="3050479" y="4999953"/>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北京</a:t>
            </a:r>
          </a:p>
        </p:txBody>
      </p:sp>
      <p:sp>
        <p:nvSpPr>
          <p:cNvPr id="3200" name="テキスト ボックス 3199">
            <a:extLst>
              <a:ext uri="{FF2B5EF4-FFF2-40B4-BE49-F238E27FC236}">
                <a16:creationId xmlns:a16="http://schemas.microsoft.com/office/drawing/2014/main" id="{FE4C1256-07D3-DBDC-57AD-A55F1658B36D}"/>
              </a:ext>
            </a:extLst>
          </p:cNvPr>
          <p:cNvSpPr txBox="1"/>
          <p:nvPr/>
        </p:nvSpPr>
        <p:spPr>
          <a:xfrm>
            <a:off x="3424347" y="5007610"/>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北京</a:t>
            </a:r>
          </a:p>
        </p:txBody>
      </p:sp>
      <p:sp>
        <p:nvSpPr>
          <p:cNvPr id="3201" name="テキスト ボックス 3200">
            <a:extLst>
              <a:ext uri="{FF2B5EF4-FFF2-40B4-BE49-F238E27FC236}">
                <a16:creationId xmlns:a16="http://schemas.microsoft.com/office/drawing/2014/main" id="{99567881-A01D-58D4-8A71-7021BFA70725}"/>
              </a:ext>
            </a:extLst>
          </p:cNvPr>
          <p:cNvSpPr txBox="1"/>
          <p:nvPr/>
        </p:nvSpPr>
        <p:spPr>
          <a:xfrm>
            <a:off x="4042512" y="1829702"/>
            <a:ext cx="697716"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情報課</a:t>
            </a:r>
          </a:p>
        </p:txBody>
      </p:sp>
      <p:sp>
        <p:nvSpPr>
          <p:cNvPr id="3202" name="テキスト ボックス 3201">
            <a:extLst>
              <a:ext uri="{FF2B5EF4-FFF2-40B4-BE49-F238E27FC236}">
                <a16:creationId xmlns:a16="http://schemas.microsoft.com/office/drawing/2014/main" id="{F97474A4-D83B-96EB-3253-243460FDD8E5}"/>
              </a:ext>
            </a:extLst>
          </p:cNvPr>
          <p:cNvSpPr txBox="1"/>
          <p:nvPr/>
        </p:nvSpPr>
        <p:spPr>
          <a:xfrm>
            <a:off x="783018" y="2078505"/>
            <a:ext cx="293697" cy="600164"/>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情報課</a:t>
            </a:r>
          </a:p>
        </p:txBody>
      </p:sp>
      <p:sp>
        <p:nvSpPr>
          <p:cNvPr id="3203" name="テキスト ボックス 3202">
            <a:extLst>
              <a:ext uri="{FF2B5EF4-FFF2-40B4-BE49-F238E27FC236}">
                <a16:creationId xmlns:a16="http://schemas.microsoft.com/office/drawing/2014/main" id="{CAEFC4A3-1A1B-37DF-57CC-929D974E99C3}"/>
              </a:ext>
            </a:extLst>
          </p:cNvPr>
          <p:cNvSpPr txBox="1"/>
          <p:nvPr/>
        </p:nvSpPr>
        <p:spPr>
          <a:xfrm>
            <a:off x="10222840" y="1459240"/>
            <a:ext cx="148671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通信傍受／暗号解読</a:t>
            </a:r>
          </a:p>
        </p:txBody>
      </p:sp>
      <p:sp>
        <p:nvSpPr>
          <p:cNvPr id="3204" name="テキスト ボックス 3203">
            <a:extLst>
              <a:ext uri="{FF2B5EF4-FFF2-40B4-BE49-F238E27FC236}">
                <a16:creationId xmlns:a16="http://schemas.microsoft.com/office/drawing/2014/main" id="{CC5BA535-F43E-CFB9-37E2-00F447A2AC7C}"/>
              </a:ext>
            </a:extLst>
          </p:cNvPr>
          <p:cNvSpPr txBox="1"/>
          <p:nvPr/>
        </p:nvSpPr>
        <p:spPr>
          <a:xfrm>
            <a:off x="2045852" y="3374999"/>
            <a:ext cx="224564" cy="1615827"/>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通信傍受／暗号解読</a:t>
            </a:r>
          </a:p>
        </p:txBody>
      </p:sp>
    </p:spTree>
    <p:extLst>
      <p:ext uri="{BB962C8B-B14F-4D97-AF65-F5344CB8AC3E}">
        <p14:creationId xmlns:p14="http://schemas.microsoft.com/office/powerpoint/2010/main" val="2148805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特務機関・昭和通商</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D10C2F16-A8E1-E278-E873-DC67B8C94AB1}"/>
              </a:ext>
            </a:extLst>
          </p:cNvPr>
          <p:cNvSpPr/>
          <p:nvPr/>
        </p:nvSpPr>
        <p:spPr>
          <a:xfrm>
            <a:off x="5229683" y="742277"/>
            <a:ext cx="1659610" cy="387275"/>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泰平組合</a:t>
            </a:r>
          </a:p>
        </p:txBody>
      </p:sp>
      <p:sp>
        <p:nvSpPr>
          <p:cNvPr id="8" name="テキスト ボックス 7">
            <a:extLst>
              <a:ext uri="{FF2B5EF4-FFF2-40B4-BE49-F238E27FC236}">
                <a16:creationId xmlns:a16="http://schemas.microsoft.com/office/drawing/2014/main" id="{E66845B5-4F5A-BFAD-7FF2-A41BAE776BCC}"/>
              </a:ext>
            </a:extLst>
          </p:cNvPr>
          <p:cNvSpPr txBox="1"/>
          <p:nvPr/>
        </p:nvSpPr>
        <p:spPr>
          <a:xfrm>
            <a:off x="1928259" y="632237"/>
            <a:ext cx="3551489"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陸軍の旧式小銃、火砲など装備を</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中国やタイなどに輸出する組織</a:t>
            </a:r>
          </a:p>
        </p:txBody>
      </p:sp>
      <p:sp>
        <p:nvSpPr>
          <p:cNvPr id="9" name="テキスト ボックス 8">
            <a:extLst>
              <a:ext uri="{FF2B5EF4-FFF2-40B4-BE49-F238E27FC236}">
                <a16:creationId xmlns:a16="http://schemas.microsoft.com/office/drawing/2014/main" id="{70832AC1-716D-B82D-21DC-0FEE6C0583BE}"/>
              </a:ext>
            </a:extLst>
          </p:cNvPr>
          <p:cNvSpPr txBox="1"/>
          <p:nvPr/>
        </p:nvSpPr>
        <p:spPr>
          <a:xfrm>
            <a:off x="6562166" y="766636"/>
            <a:ext cx="411381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←出資：三井物産、大倉商事、高田商会</a:t>
            </a:r>
          </a:p>
        </p:txBody>
      </p:sp>
      <p:sp>
        <p:nvSpPr>
          <p:cNvPr id="10" name="矢印: 下 9">
            <a:extLst>
              <a:ext uri="{FF2B5EF4-FFF2-40B4-BE49-F238E27FC236}">
                <a16:creationId xmlns:a16="http://schemas.microsoft.com/office/drawing/2014/main" id="{854E56B8-6B78-2817-B595-CD72E5DE09FD}"/>
              </a:ext>
            </a:extLst>
          </p:cNvPr>
          <p:cNvSpPr/>
          <p:nvPr/>
        </p:nvSpPr>
        <p:spPr>
          <a:xfrm>
            <a:off x="5830645" y="1228301"/>
            <a:ext cx="516367" cy="68656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34DAA11-0071-B457-4406-5C18BD5DB5A1}"/>
              </a:ext>
            </a:extLst>
          </p:cNvPr>
          <p:cNvSpPr/>
          <p:nvPr/>
        </p:nvSpPr>
        <p:spPr>
          <a:xfrm>
            <a:off x="5103524" y="2013610"/>
            <a:ext cx="1911928" cy="485012"/>
          </a:xfrm>
          <a:prstGeom prst="roundRect">
            <a:avLst/>
          </a:prstGeom>
          <a:solidFill>
            <a:srgbClr val="002060"/>
          </a:solidFill>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BIZ UDPゴシック" panose="020B0400000000000000" pitchFamily="50" charset="-128"/>
                <a:ea typeface="BIZ UDPゴシック" panose="020B0400000000000000" pitchFamily="50" charset="-128"/>
              </a:rPr>
              <a:t>昭和通商</a:t>
            </a:r>
          </a:p>
        </p:txBody>
      </p:sp>
      <p:sp>
        <p:nvSpPr>
          <p:cNvPr id="12" name="正方形/長方形 11">
            <a:extLst>
              <a:ext uri="{FF2B5EF4-FFF2-40B4-BE49-F238E27FC236}">
                <a16:creationId xmlns:a16="http://schemas.microsoft.com/office/drawing/2014/main" id="{66519856-4FF2-9947-DBE5-431621C68BFB}"/>
              </a:ext>
            </a:extLst>
          </p:cNvPr>
          <p:cNvSpPr/>
          <p:nvPr/>
        </p:nvSpPr>
        <p:spPr>
          <a:xfrm>
            <a:off x="7607042" y="1400771"/>
            <a:ext cx="3782308" cy="9974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BIZ UDPゴシック" panose="020B0400000000000000" pitchFamily="50" charset="-128"/>
                <a:ea typeface="BIZ UDPゴシック" panose="020B0400000000000000" pitchFamily="50" charset="-128"/>
              </a:rPr>
              <a:t>■会社名：昭和通商株式会社</a:t>
            </a:r>
          </a:p>
          <a:p>
            <a:r>
              <a:rPr kumimoji="1" lang="ja-JP" altLang="en-US" sz="1200" dirty="0">
                <a:solidFill>
                  <a:schemeClr val="tx1"/>
                </a:solidFill>
                <a:latin typeface="BIZ UDPゴシック" panose="020B0400000000000000" pitchFamily="50" charset="-128"/>
                <a:ea typeface="BIZ UDPゴシック" panose="020B0400000000000000" pitchFamily="50" charset="-128"/>
              </a:rPr>
              <a:t>■設立：昭和</a:t>
            </a:r>
            <a:r>
              <a:rPr kumimoji="1" lang="en-US" altLang="ja-JP" sz="1200" dirty="0">
                <a:solidFill>
                  <a:schemeClr val="tx1"/>
                </a:solidFill>
                <a:latin typeface="BIZ UDPゴシック" panose="020B0400000000000000" pitchFamily="50" charset="-128"/>
                <a:ea typeface="BIZ UDPゴシック" panose="020B0400000000000000" pitchFamily="50" charset="-128"/>
              </a:rPr>
              <a:t>14</a:t>
            </a:r>
            <a:r>
              <a:rPr kumimoji="1" lang="ja-JP" altLang="en-US" sz="1200" dirty="0">
                <a:solidFill>
                  <a:schemeClr val="tx1"/>
                </a:solidFill>
                <a:latin typeface="BIZ UDPゴシック" panose="020B0400000000000000" pitchFamily="50" charset="-128"/>
                <a:ea typeface="BIZ UDPゴシック" panose="020B0400000000000000" pitchFamily="50" charset="-128"/>
              </a:rPr>
              <a:t>年（</a:t>
            </a:r>
            <a:r>
              <a:rPr kumimoji="1" lang="en-US" altLang="ja-JP" sz="1200" dirty="0">
                <a:solidFill>
                  <a:schemeClr val="tx1"/>
                </a:solidFill>
                <a:latin typeface="BIZ UDPゴシック" panose="020B0400000000000000" pitchFamily="50" charset="-128"/>
                <a:ea typeface="BIZ UDPゴシック" panose="020B0400000000000000" pitchFamily="50" charset="-128"/>
              </a:rPr>
              <a:t>1939</a:t>
            </a:r>
            <a:r>
              <a:rPr kumimoji="1" lang="ja-JP" altLang="en-US" sz="1200" dirty="0">
                <a:solidFill>
                  <a:schemeClr val="tx1"/>
                </a:solidFill>
                <a:latin typeface="BIZ UDPゴシック" panose="020B0400000000000000" pitchFamily="50" charset="-128"/>
                <a:ea typeface="BIZ UDPゴシック" panose="020B0400000000000000" pitchFamily="50" charset="-128"/>
              </a:rPr>
              <a:t>年）</a:t>
            </a:r>
            <a:r>
              <a:rPr kumimoji="1" lang="en-US" altLang="ja-JP" sz="1200" dirty="0">
                <a:solidFill>
                  <a:schemeClr val="tx1"/>
                </a:solidFill>
                <a:latin typeface="BIZ UDPゴシック" panose="020B0400000000000000" pitchFamily="50" charset="-128"/>
                <a:ea typeface="BIZ UDPゴシック" panose="020B0400000000000000" pitchFamily="50" charset="-128"/>
              </a:rPr>
              <a:t>4</a:t>
            </a:r>
            <a:r>
              <a:rPr kumimoji="1" lang="ja-JP" altLang="en-US" sz="1200" dirty="0">
                <a:solidFill>
                  <a:schemeClr val="tx1"/>
                </a:solidFill>
                <a:latin typeface="BIZ UDPゴシック" panose="020B0400000000000000" pitchFamily="50" charset="-128"/>
                <a:ea typeface="BIZ UDPゴシック" panose="020B0400000000000000" pitchFamily="50" charset="-128"/>
              </a:rPr>
              <a:t>月</a:t>
            </a:r>
            <a:r>
              <a:rPr kumimoji="1" lang="en-US" altLang="ja-JP" sz="1200" dirty="0">
                <a:solidFill>
                  <a:schemeClr val="tx1"/>
                </a:solidFill>
                <a:latin typeface="BIZ UDPゴシック" panose="020B0400000000000000" pitchFamily="50" charset="-128"/>
                <a:ea typeface="BIZ UDPゴシック" panose="020B0400000000000000" pitchFamily="50" charset="-128"/>
              </a:rPr>
              <a:t>20</a:t>
            </a:r>
            <a:r>
              <a:rPr kumimoji="1" lang="ja-JP" altLang="en-US" sz="1200" dirty="0">
                <a:solidFill>
                  <a:schemeClr val="tx1"/>
                </a:solidFill>
                <a:latin typeface="BIZ UDPゴシック" panose="020B0400000000000000" pitchFamily="50" charset="-128"/>
                <a:ea typeface="BIZ UDPゴシック" panose="020B0400000000000000" pitchFamily="50" charset="-128"/>
              </a:rPr>
              <a:t>日</a:t>
            </a:r>
          </a:p>
          <a:p>
            <a:r>
              <a:rPr kumimoji="1" lang="ja-JP" altLang="en-US" sz="1200" dirty="0">
                <a:solidFill>
                  <a:schemeClr val="tx1"/>
                </a:solidFill>
                <a:latin typeface="BIZ UDPゴシック" panose="020B0400000000000000" pitchFamily="50" charset="-128"/>
                <a:ea typeface="BIZ UDPゴシック" panose="020B0400000000000000" pitchFamily="50" charset="-128"/>
              </a:rPr>
              <a:t>■資本金：</a:t>
            </a:r>
            <a:r>
              <a:rPr kumimoji="1" lang="en-US" altLang="ja-JP" sz="1200" dirty="0">
                <a:solidFill>
                  <a:schemeClr val="tx1"/>
                </a:solidFill>
                <a:latin typeface="BIZ UDPゴシック" panose="020B0400000000000000" pitchFamily="50" charset="-128"/>
                <a:ea typeface="BIZ UDPゴシック" panose="020B0400000000000000" pitchFamily="50" charset="-128"/>
              </a:rPr>
              <a:t>1,500</a:t>
            </a:r>
            <a:r>
              <a:rPr kumimoji="1" lang="ja-JP" altLang="en-US" sz="1200" dirty="0">
                <a:solidFill>
                  <a:schemeClr val="tx1"/>
                </a:solidFill>
                <a:latin typeface="BIZ UDPゴシック" panose="020B0400000000000000" pitchFamily="50" charset="-128"/>
                <a:ea typeface="BIZ UDPゴシック" panose="020B0400000000000000" pitchFamily="50" charset="-128"/>
              </a:rPr>
              <a:t>万円</a:t>
            </a:r>
          </a:p>
          <a:p>
            <a:r>
              <a:rPr kumimoji="1" lang="ja-JP" altLang="en-US" sz="1200" dirty="0">
                <a:solidFill>
                  <a:schemeClr val="tx1"/>
                </a:solidFill>
                <a:latin typeface="BIZ UDPゴシック" panose="020B0400000000000000" pitchFamily="50" charset="-128"/>
                <a:ea typeface="BIZ UDPゴシック" panose="020B0400000000000000" pitchFamily="50" charset="-128"/>
              </a:rPr>
              <a:t>■代表者：堀三也</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dirty="0">
                <a:solidFill>
                  <a:schemeClr val="tx1"/>
                </a:solidFill>
                <a:latin typeface="BIZ UDPゴシック" panose="020B0400000000000000" pitchFamily="50" charset="-128"/>
                <a:ea typeface="BIZ UDPゴシック" panose="020B0400000000000000" pitchFamily="50" charset="-128"/>
              </a:rPr>
              <a:t>■株主：三井物産、三菱商事、大倉商事</a:t>
            </a:r>
            <a:r>
              <a:rPr kumimoji="1" lang="en-US" altLang="ja-JP" sz="1200" dirty="0">
                <a:solidFill>
                  <a:schemeClr val="tx1"/>
                </a:solidFill>
                <a:latin typeface="BIZ UDPゴシック" panose="020B0400000000000000" pitchFamily="50" charset="-128"/>
                <a:ea typeface="BIZ UDPゴシック" panose="020B0400000000000000" pitchFamily="50" charset="-128"/>
              </a:rPr>
              <a:t>(</a:t>
            </a:r>
            <a:r>
              <a:rPr kumimoji="1" lang="ja-JP" altLang="en-US" sz="1200" dirty="0">
                <a:solidFill>
                  <a:schemeClr val="tx1"/>
                </a:solidFill>
                <a:latin typeface="BIZ UDPゴシック" panose="020B0400000000000000" pitchFamily="50" charset="-128"/>
                <a:ea typeface="BIZ UDPゴシック" panose="020B0400000000000000" pitchFamily="50" charset="-128"/>
              </a:rPr>
              <a:t>各</a:t>
            </a:r>
            <a:r>
              <a:rPr kumimoji="1" lang="en-US" altLang="ja-JP" sz="1200" dirty="0">
                <a:solidFill>
                  <a:schemeClr val="tx1"/>
                </a:solidFill>
                <a:latin typeface="BIZ UDPゴシック" panose="020B0400000000000000" pitchFamily="50" charset="-128"/>
                <a:ea typeface="BIZ UDPゴシック" panose="020B0400000000000000" pitchFamily="50" charset="-128"/>
              </a:rPr>
              <a:t>500</a:t>
            </a:r>
            <a:r>
              <a:rPr kumimoji="1" lang="ja-JP" altLang="en-US" sz="1200" dirty="0">
                <a:solidFill>
                  <a:schemeClr val="tx1"/>
                </a:solidFill>
                <a:latin typeface="BIZ UDPゴシック" panose="020B0400000000000000" pitchFamily="50" charset="-128"/>
                <a:ea typeface="BIZ UDPゴシック" panose="020B0400000000000000" pitchFamily="50" charset="-128"/>
              </a:rPr>
              <a:t>万円</a:t>
            </a:r>
            <a:r>
              <a:rPr kumimoji="1" lang="en-US" altLang="ja-JP" sz="1200" dirty="0">
                <a:solidFill>
                  <a:schemeClr val="tx1"/>
                </a:solidFill>
                <a:latin typeface="BIZ UDPゴシック" panose="020B0400000000000000" pitchFamily="50" charset="-128"/>
                <a:ea typeface="BIZ UDPゴシック" panose="020B0400000000000000" pitchFamily="50" charset="-128"/>
              </a:rPr>
              <a:t>)</a:t>
            </a:r>
          </a:p>
        </p:txBody>
      </p:sp>
      <p:sp>
        <p:nvSpPr>
          <p:cNvPr id="13" name="四角形: 角を丸くする 12">
            <a:extLst>
              <a:ext uri="{FF2B5EF4-FFF2-40B4-BE49-F238E27FC236}">
                <a16:creationId xmlns:a16="http://schemas.microsoft.com/office/drawing/2014/main" id="{111A29FC-BF67-B66C-2AD5-771E6E2F4C93}"/>
              </a:ext>
            </a:extLst>
          </p:cNvPr>
          <p:cNvSpPr/>
          <p:nvPr/>
        </p:nvSpPr>
        <p:spPr>
          <a:xfrm>
            <a:off x="4930599" y="2950541"/>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専務社長：</a:t>
            </a:r>
            <a:r>
              <a:rPr lang="ja-JP" altLang="en-US" sz="2000" dirty="0">
                <a:latin typeface="BIZ UDPゴシック" panose="020B0400000000000000" pitchFamily="50" charset="-128"/>
                <a:ea typeface="BIZ UDPゴシック" panose="020B0400000000000000" pitchFamily="50" charset="-128"/>
              </a:rPr>
              <a:t>堀三也</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15" name="直線コネクタ 14">
            <a:extLst>
              <a:ext uri="{FF2B5EF4-FFF2-40B4-BE49-F238E27FC236}">
                <a16:creationId xmlns:a16="http://schemas.microsoft.com/office/drawing/2014/main" id="{BC91CC85-CDAB-F290-F581-8EEF7D4A5C6F}"/>
              </a:ext>
            </a:extLst>
          </p:cNvPr>
          <p:cNvCxnSpPr>
            <a:cxnSpLocks/>
            <a:stCxn id="11" idx="2"/>
            <a:endCxn id="13" idx="0"/>
          </p:cNvCxnSpPr>
          <p:nvPr/>
        </p:nvCxnSpPr>
        <p:spPr>
          <a:xfrm>
            <a:off x="6059488" y="2498622"/>
            <a:ext cx="0" cy="451919"/>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2F8CF495-80AF-D29E-F24B-88BA7C877ACA}"/>
              </a:ext>
            </a:extLst>
          </p:cNvPr>
          <p:cNvSpPr/>
          <p:nvPr/>
        </p:nvSpPr>
        <p:spPr>
          <a:xfrm>
            <a:off x="8677581" y="2710237"/>
            <a:ext cx="1911928" cy="96634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非常勤取締役</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三井物産社長</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石田礼助</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20" name="直線コネクタ 19">
            <a:extLst>
              <a:ext uri="{FF2B5EF4-FFF2-40B4-BE49-F238E27FC236}">
                <a16:creationId xmlns:a16="http://schemas.microsoft.com/office/drawing/2014/main" id="{119DAEEB-E7AD-8617-5E4F-66CF01F1E217}"/>
              </a:ext>
            </a:extLst>
          </p:cNvPr>
          <p:cNvCxnSpPr>
            <a:cxnSpLocks/>
            <a:stCxn id="13" idx="3"/>
            <a:endCxn id="18" idx="1"/>
          </p:cNvCxnSpPr>
          <p:nvPr/>
        </p:nvCxnSpPr>
        <p:spPr>
          <a:xfrm>
            <a:off x="7188377" y="3193047"/>
            <a:ext cx="1489204" cy="36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37A20500-54E6-17CB-66E1-6B137AB185F4}"/>
              </a:ext>
            </a:extLst>
          </p:cNvPr>
          <p:cNvSpPr/>
          <p:nvPr/>
        </p:nvSpPr>
        <p:spPr>
          <a:xfrm>
            <a:off x="417412" y="3969802"/>
            <a:ext cx="1911928" cy="64418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調査部長</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佐鳥敬愛</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31" name="四角形: 角を丸くする 1030">
            <a:extLst>
              <a:ext uri="{FF2B5EF4-FFF2-40B4-BE49-F238E27FC236}">
                <a16:creationId xmlns:a16="http://schemas.microsoft.com/office/drawing/2014/main" id="{52454F46-ADB5-2736-70D1-37E782C73FA9}"/>
              </a:ext>
            </a:extLst>
          </p:cNvPr>
          <p:cNvSpPr/>
          <p:nvPr/>
        </p:nvSpPr>
        <p:spPr>
          <a:xfrm>
            <a:off x="2632206" y="3999766"/>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常務：</a:t>
            </a:r>
            <a:r>
              <a:rPr lang="zh-TW" altLang="en-US" sz="2000" b="0" i="0" dirty="0">
                <a:solidFill>
                  <a:schemeClr val="bg1"/>
                </a:solidFill>
                <a:effectLst/>
                <a:latin typeface="BIZ UDPゴシック" panose="020B0400000000000000" pitchFamily="50" charset="-128"/>
                <a:ea typeface="BIZ UDPゴシック" panose="020B0400000000000000" pitchFamily="50" charset="-128"/>
              </a:rPr>
              <a:t>田中勘次</a:t>
            </a: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1032" name="四角形: 角を丸くする 1031">
            <a:extLst>
              <a:ext uri="{FF2B5EF4-FFF2-40B4-BE49-F238E27FC236}">
                <a16:creationId xmlns:a16="http://schemas.microsoft.com/office/drawing/2014/main" id="{772EB523-1BDD-B942-9B73-AA0501912F45}"/>
              </a:ext>
            </a:extLst>
          </p:cNvPr>
          <p:cNvSpPr/>
          <p:nvPr/>
        </p:nvSpPr>
        <p:spPr>
          <a:xfrm>
            <a:off x="4936312" y="3988195"/>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常務：永井八郎</a:t>
            </a:r>
          </a:p>
        </p:txBody>
      </p:sp>
      <p:sp>
        <p:nvSpPr>
          <p:cNvPr id="1033" name="四角形: 角を丸くする 1032">
            <a:extLst>
              <a:ext uri="{FF2B5EF4-FFF2-40B4-BE49-F238E27FC236}">
                <a16:creationId xmlns:a16="http://schemas.microsoft.com/office/drawing/2014/main" id="{EE28D3B8-9EA0-7EBF-0EF4-A9494A70247D}"/>
              </a:ext>
            </a:extLst>
          </p:cNvPr>
          <p:cNvSpPr/>
          <p:nvPr/>
        </p:nvSpPr>
        <p:spPr>
          <a:xfrm>
            <a:off x="7234705" y="3999766"/>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常務：宮田準一</a:t>
            </a:r>
          </a:p>
        </p:txBody>
      </p:sp>
      <p:pic>
        <p:nvPicPr>
          <p:cNvPr id="2050" name="Picture 2" descr="阿片と大砲・陸軍昭和通商の七年 | 自由な情報の壁新聞「雫石」">
            <a:extLst>
              <a:ext uri="{FF2B5EF4-FFF2-40B4-BE49-F238E27FC236}">
                <a16:creationId xmlns:a16="http://schemas.microsoft.com/office/drawing/2014/main" id="{AAA6C5C0-850C-ACCE-D575-CA3FDA1D5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4084" y="3835473"/>
            <a:ext cx="1779776" cy="2587022"/>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コネクタ: カギ線 1034">
            <a:extLst>
              <a:ext uri="{FF2B5EF4-FFF2-40B4-BE49-F238E27FC236}">
                <a16:creationId xmlns:a16="http://schemas.microsoft.com/office/drawing/2014/main" id="{A49C3A5E-6AD4-2DB8-9529-5854BAE2E35E}"/>
              </a:ext>
            </a:extLst>
          </p:cNvPr>
          <p:cNvCxnSpPr>
            <a:stCxn id="13" idx="2"/>
            <a:endCxn id="23" idx="0"/>
          </p:cNvCxnSpPr>
          <p:nvPr/>
        </p:nvCxnSpPr>
        <p:spPr>
          <a:xfrm rot="5400000">
            <a:off x="3449308" y="1359621"/>
            <a:ext cx="534249" cy="4686112"/>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7" name="コネクタ: カギ線 1036">
            <a:extLst>
              <a:ext uri="{FF2B5EF4-FFF2-40B4-BE49-F238E27FC236}">
                <a16:creationId xmlns:a16="http://schemas.microsoft.com/office/drawing/2014/main" id="{955D6303-8BB6-D5DB-1650-374B2F6CBB4F}"/>
              </a:ext>
            </a:extLst>
          </p:cNvPr>
          <p:cNvCxnSpPr>
            <a:stCxn id="13" idx="2"/>
            <a:endCxn id="1031" idx="0"/>
          </p:cNvCxnSpPr>
          <p:nvPr/>
        </p:nvCxnSpPr>
        <p:spPr>
          <a:xfrm rot="5400000">
            <a:off x="4628186" y="2568463"/>
            <a:ext cx="564213" cy="2298393"/>
          </a:xfrm>
          <a:prstGeom prst="bentConnector3">
            <a:avLst>
              <a:gd name="adj1" fmla="val 46737"/>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9" name="コネクタ: カギ線 1038">
            <a:extLst>
              <a:ext uri="{FF2B5EF4-FFF2-40B4-BE49-F238E27FC236}">
                <a16:creationId xmlns:a16="http://schemas.microsoft.com/office/drawing/2014/main" id="{1D0CC9CE-E2F6-BCA9-EEE5-988664F7D1F0}"/>
              </a:ext>
            </a:extLst>
          </p:cNvPr>
          <p:cNvCxnSpPr>
            <a:stCxn id="13" idx="2"/>
            <a:endCxn id="1033" idx="0"/>
          </p:cNvCxnSpPr>
          <p:nvPr/>
        </p:nvCxnSpPr>
        <p:spPr>
          <a:xfrm rot="16200000" flipH="1">
            <a:off x="6929435" y="2565606"/>
            <a:ext cx="564213" cy="2304106"/>
          </a:xfrm>
          <a:prstGeom prst="bentConnector3">
            <a:avLst>
              <a:gd name="adj1" fmla="val 47825"/>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41" name="直線コネクタ 1040">
            <a:extLst>
              <a:ext uri="{FF2B5EF4-FFF2-40B4-BE49-F238E27FC236}">
                <a16:creationId xmlns:a16="http://schemas.microsoft.com/office/drawing/2014/main" id="{6D8D92EE-611F-BFB0-7185-92ED145784CE}"/>
              </a:ext>
            </a:extLst>
          </p:cNvPr>
          <p:cNvCxnSpPr>
            <a:stCxn id="13" idx="2"/>
            <a:endCxn id="1032" idx="0"/>
          </p:cNvCxnSpPr>
          <p:nvPr/>
        </p:nvCxnSpPr>
        <p:spPr>
          <a:xfrm>
            <a:off x="6059488" y="3435553"/>
            <a:ext cx="5713" cy="55264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42" name="テキスト ボックス 1041">
            <a:extLst>
              <a:ext uri="{FF2B5EF4-FFF2-40B4-BE49-F238E27FC236}">
                <a16:creationId xmlns:a16="http://schemas.microsoft.com/office/drawing/2014/main" id="{6A4418BD-73D2-7A85-009A-C9444A264F9D}"/>
              </a:ext>
            </a:extLst>
          </p:cNvPr>
          <p:cNvSpPr txBox="1"/>
          <p:nvPr/>
        </p:nvSpPr>
        <p:spPr>
          <a:xfrm>
            <a:off x="244487" y="4582265"/>
            <a:ext cx="2257778"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三井物産紐育支社</a:t>
            </a:r>
          </a:p>
        </p:txBody>
      </p:sp>
      <p:sp>
        <p:nvSpPr>
          <p:cNvPr id="1043" name="テキスト ボックス 1042">
            <a:extLst>
              <a:ext uri="{FF2B5EF4-FFF2-40B4-BE49-F238E27FC236}">
                <a16:creationId xmlns:a16="http://schemas.microsoft.com/office/drawing/2014/main" id="{C5CBE6F6-CDCA-41F8-1B01-6BFDDA7BC017}"/>
              </a:ext>
            </a:extLst>
          </p:cNvPr>
          <p:cNvSpPr txBox="1"/>
          <p:nvPr/>
        </p:nvSpPr>
        <p:spPr>
          <a:xfrm>
            <a:off x="326149" y="1482364"/>
            <a:ext cx="2257778"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陸軍・軍事課長</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岩畔豪雄</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44" name="テキスト ボックス 1043">
            <a:extLst>
              <a:ext uri="{FF2B5EF4-FFF2-40B4-BE49-F238E27FC236}">
                <a16:creationId xmlns:a16="http://schemas.microsoft.com/office/drawing/2014/main" id="{44320505-CEE1-A67C-9EC4-4696F8C1E9F5}"/>
              </a:ext>
            </a:extLst>
          </p:cNvPr>
          <p:cNvSpPr txBox="1"/>
          <p:nvPr/>
        </p:nvSpPr>
        <p:spPr>
          <a:xfrm>
            <a:off x="417412" y="2636628"/>
            <a:ext cx="2075252" cy="400110"/>
          </a:xfrm>
          <a:prstGeom prst="rect">
            <a:avLst/>
          </a:prstGeom>
          <a:solidFill>
            <a:srgbClr val="C00000"/>
          </a:solidFill>
        </p:spPr>
        <p:txBody>
          <a:bodyPr wrap="square" rtlCol="0">
            <a:spAutoFit/>
          </a:bodyPr>
          <a:lstStyle/>
          <a:p>
            <a:pPr algn="ctr"/>
            <a:r>
              <a:rPr kumimoji="1" lang="ja-JP" altLang="en-US" sz="2000" dirty="0">
                <a:solidFill>
                  <a:schemeClr val="bg1">
                    <a:lumMod val="95000"/>
                  </a:schemeClr>
                </a:solidFill>
                <a:latin typeface="BIZ UDPゴシック" panose="020B0400000000000000" pitchFamily="50" charset="-128"/>
                <a:ea typeface="BIZ UDPゴシック" panose="020B0400000000000000" pitchFamily="50" charset="-128"/>
              </a:rPr>
              <a:t>陸軍中野学校</a:t>
            </a:r>
          </a:p>
        </p:txBody>
      </p:sp>
      <p:cxnSp>
        <p:nvCxnSpPr>
          <p:cNvPr id="1048" name="直線矢印コネクタ 1047">
            <a:extLst>
              <a:ext uri="{FF2B5EF4-FFF2-40B4-BE49-F238E27FC236}">
                <a16:creationId xmlns:a16="http://schemas.microsoft.com/office/drawing/2014/main" id="{E3F8C58A-0D16-5154-927F-1715A420B435}"/>
              </a:ext>
            </a:extLst>
          </p:cNvPr>
          <p:cNvCxnSpPr/>
          <p:nvPr/>
        </p:nvCxnSpPr>
        <p:spPr>
          <a:xfrm>
            <a:off x="903111" y="3036738"/>
            <a:ext cx="0" cy="951457"/>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50" name="テキスト ボックス 1049">
            <a:extLst>
              <a:ext uri="{FF2B5EF4-FFF2-40B4-BE49-F238E27FC236}">
                <a16:creationId xmlns:a16="http://schemas.microsoft.com/office/drawing/2014/main" id="{7566D40E-2C85-A9A8-DF0A-9C753580A2DA}"/>
              </a:ext>
            </a:extLst>
          </p:cNvPr>
          <p:cNvSpPr txBox="1"/>
          <p:nvPr/>
        </p:nvSpPr>
        <p:spPr>
          <a:xfrm>
            <a:off x="244487" y="5118227"/>
            <a:ext cx="9554269" cy="1169551"/>
          </a:xfrm>
          <a:prstGeom prst="rect">
            <a:avLst/>
          </a:prstGeom>
          <a:noFill/>
        </p:spPr>
        <p:txBody>
          <a:bodyPr wrap="square">
            <a:spAutoFit/>
          </a:bodyPr>
          <a:lstStyle/>
          <a:p>
            <a:r>
              <a:rPr lang="ja-JP" altLang="en-US" sz="1400" i="0" dirty="0">
                <a:effectLst/>
                <a:latin typeface="BIZ UDPゴシック" panose="020B0400000000000000" pitchFamily="50" charset="-128"/>
                <a:ea typeface="BIZ UDPゴシック" panose="020B0400000000000000" pitchFamily="50" charset="-128"/>
              </a:rPr>
              <a:t>佐島は、三井物産退職後、満州航空に就職。その後、昭和通商の取締役調査部長に就任。</a:t>
            </a:r>
            <a:br>
              <a:rPr lang="ja-JP" altLang="en-US" sz="1400" i="0" dirty="0">
                <a:effectLst/>
                <a:latin typeface="BIZ UDPゴシック" panose="020B0400000000000000" pitchFamily="50" charset="-128"/>
                <a:ea typeface="BIZ UDPゴシック" panose="020B0400000000000000" pitchFamily="50" charset="-128"/>
              </a:rPr>
            </a:br>
            <a:r>
              <a:rPr lang="ja-JP" altLang="en-US" sz="1400" i="0" dirty="0">
                <a:effectLst/>
                <a:latin typeface="BIZ UDPゴシック" panose="020B0400000000000000" pitchFamily="50" charset="-128"/>
                <a:ea typeface="BIZ UDPゴシック" panose="020B0400000000000000" pitchFamily="50" charset="-128"/>
              </a:rPr>
              <a:t>佐島は、アジア版アラビアのロレンスと称する人もいる。</a:t>
            </a:r>
            <a:endParaRPr lang="en-US" altLang="ja-JP" sz="1400" i="0" dirty="0">
              <a:effectLst/>
              <a:latin typeface="BIZ UDPゴシック" panose="020B0400000000000000" pitchFamily="50" charset="-128"/>
              <a:ea typeface="BIZ UDPゴシック" panose="020B0400000000000000" pitchFamily="50" charset="-128"/>
            </a:endParaRPr>
          </a:p>
          <a:p>
            <a:r>
              <a:rPr lang="ja-JP" altLang="en-US" sz="1400" i="0" dirty="0">
                <a:effectLst/>
                <a:latin typeface="BIZ UDPゴシック" panose="020B0400000000000000" pitchFamily="50" charset="-128"/>
                <a:ea typeface="BIZ UDPゴシック" panose="020B0400000000000000" pitchFamily="50" charset="-128"/>
              </a:rPr>
              <a:t>初代のＣＩＡ東京支局長のポール・チャールズ・ブルームが主催する「火曜会」と言う夕食会の常連で８人のサムライの一人。</a:t>
            </a:r>
            <a:br>
              <a:rPr lang="ja-JP" altLang="en-US" sz="1400" i="0" dirty="0">
                <a:effectLst/>
                <a:latin typeface="BIZ UDPゴシック" panose="020B0400000000000000" pitchFamily="50" charset="-128"/>
                <a:ea typeface="BIZ UDPゴシック" panose="020B0400000000000000" pitchFamily="50" charset="-128"/>
              </a:rPr>
            </a:br>
            <a:r>
              <a:rPr lang="ja-JP" altLang="en-US" sz="1400" i="0" dirty="0">
                <a:effectLst/>
                <a:latin typeface="BIZ UDPゴシック" panose="020B0400000000000000" pitchFamily="50" charset="-128"/>
                <a:ea typeface="BIZ UDPゴシック" panose="020B0400000000000000" pitchFamily="50" charset="-128"/>
              </a:rPr>
              <a:t>他のメンバーは、朝日新聞論説主幹の笠新太郎、評論家の・浦松佐美太郎、政治学者の蝋山政道、農業経済学者の東畑精一、前田多門や松本重治（国際文化会館理事長）、松方三郎（共同通信社専務理事）ら。</a:t>
            </a:r>
            <a:endParaRPr lang="ja-JP" altLang="en-US" sz="1400" dirty="0">
              <a:latin typeface="BIZ UDPゴシック" panose="020B0400000000000000" pitchFamily="50" charset="-128"/>
              <a:ea typeface="BIZ UDPゴシック" panose="020B0400000000000000" pitchFamily="50" charset="-128"/>
            </a:endParaRPr>
          </a:p>
        </p:txBody>
      </p:sp>
      <p:sp>
        <p:nvSpPr>
          <p:cNvPr id="1051" name="テキスト ボックス 1050">
            <a:extLst>
              <a:ext uri="{FF2B5EF4-FFF2-40B4-BE49-F238E27FC236}">
                <a16:creationId xmlns:a16="http://schemas.microsoft.com/office/drawing/2014/main" id="{E30761C6-1975-CC87-B674-27DEBEEEE3F6}"/>
              </a:ext>
            </a:extLst>
          </p:cNvPr>
          <p:cNvSpPr txBox="1"/>
          <p:nvPr/>
        </p:nvSpPr>
        <p:spPr>
          <a:xfrm>
            <a:off x="10386307" y="6366050"/>
            <a:ext cx="1151467"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（出所）</a:t>
            </a:r>
            <a:r>
              <a:rPr kumimoji="1" lang="en-US" altLang="ja-JP" sz="1000" dirty="0">
                <a:latin typeface="BIZ UDPゴシック" panose="020B0400000000000000" pitchFamily="50" charset="-128"/>
                <a:ea typeface="BIZ UDPゴシック" panose="020B0400000000000000" pitchFamily="50" charset="-128"/>
              </a:rPr>
              <a:t>Amazon</a:t>
            </a:r>
            <a:endParaRPr kumimoji="1" lang="ja-JP" altLang="en-US" sz="1000" dirty="0">
              <a:latin typeface="BIZ UDPゴシック" panose="020B0400000000000000" pitchFamily="50" charset="-128"/>
              <a:ea typeface="BIZ UDPゴシック" panose="020B0400000000000000" pitchFamily="50" charset="-128"/>
            </a:endParaRPr>
          </a:p>
        </p:txBody>
      </p:sp>
      <p:cxnSp>
        <p:nvCxnSpPr>
          <p:cNvPr id="1053" name="直線コネクタ 1052">
            <a:extLst>
              <a:ext uri="{FF2B5EF4-FFF2-40B4-BE49-F238E27FC236}">
                <a16:creationId xmlns:a16="http://schemas.microsoft.com/office/drawing/2014/main" id="{6AA43C88-6CE3-8E9D-4C09-865DD4D77D2A}"/>
              </a:ext>
            </a:extLst>
          </p:cNvPr>
          <p:cNvCxnSpPr>
            <a:stCxn id="1043" idx="2"/>
            <a:endCxn id="1044" idx="0"/>
          </p:cNvCxnSpPr>
          <p:nvPr/>
        </p:nvCxnSpPr>
        <p:spPr>
          <a:xfrm>
            <a:off x="1455038" y="2190250"/>
            <a:ext cx="0" cy="446378"/>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048" name="テキスト ボックス 2047">
            <a:extLst>
              <a:ext uri="{FF2B5EF4-FFF2-40B4-BE49-F238E27FC236}">
                <a16:creationId xmlns:a16="http://schemas.microsoft.com/office/drawing/2014/main" id="{5BD2CF78-062E-4795-55C7-4E424021AB5F}"/>
              </a:ext>
            </a:extLst>
          </p:cNvPr>
          <p:cNvSpPr txBox="1"/>
          <p:nvPr/>
        </p:nvSpPr>
        <p:spPr>
          <a:xfrm>
            <a:off x="1373053" y="3777614"/>
            <a:ext cx="945168" cy="222152"/>
          </a:xfrm>
          <a:prstGeom prst="rect">
            <a:avLst/>
          </a:prstGeom>
          <a:noFill/>
        </p:spPr>
        <p:txBody>
          <a:bodyPr wrap="square" rtlCol="0">
            <a:spAutoFit/>
          </a:bodyPr>
          <a:lstStyle/>
          <a:p>
            <a:r>
              <a:rPr kumimoji="1" lang="ja-JP" altLang="en-US" sz="800" dirty="0">
                <a:latin typeface="BIZ UDPゴシック" panose="020B0400000000000000" pitchFamily="50" charset="-128"/>
                <a:ea typeface="BIZ UDPゴシック" panose="020B0400000000000000" pitchFamily="50" charset="-128"/>
              </a:rPr>
              <a:t>さとり　よしなり</a:t>
            </a:r>
          </a:p>
        </p:txBody>
      </p:sp>
      <p:sp>
        <p:nvSpPr>
          <p:cNvPr id="14" name="テキスト ボックス 13">
            <a:extLst>
              <a:ext uri="{FF2B5EF4-FFF2-40B4-BE49-F238E27FC236}">
                <a16:creationId xmlns:a16="http://schemas.microsoft.com/office/drawing/2014/main" id="{DB463999-6ECF-BC47-3C7A-09E651B2A239}"/>
              </a:ext>
            </a:extLst>
          </p:cNvPr>
          <p:cNvSpPr txBox="1"/>
          <p:nvPr/>
        </p:nvSpPr>
        <p:spPr>
          <a:xfrm>
            <a:off x="359061" y="3985148"/>
            <a:ext cx="408491" cy="600164"/>
          </a:xfrm>
          <a:prstGeom prst="rect">
            <a:avLst/>
          </a:prstGeom>
          <a:noFill/>
        </p:spPr>
        <p:txBody>
          <a:bodyPr wrap="square" rtlCol="0">
            <a:spAutoFit/>
          </a:bodyP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取締役</a:t>
            </a:r>
          </a:p>
        </p:txBody>
      </p:sp>
      <p:sp>
        <p:nvSpPr>
          <p:cNvPr id="2" name="吹き出し: 円形 1">
            <a:extLst>
              <a:ext uri="{FF2B5EF4-FFF2-40B4-BE49-F238E27FC236}">
                <a16:creationId xmlns:a16="http://schemas.microsoft.com/office/drawing/2014/main" id="{3D8420A3-4151-1FA1-3E97-24FE6917DBE9}"/>
              </a:ext>
            </a:extLst>
          </p:cNvPr>
          <p:cNvSpPr/>
          <p:nvPr/>
        </p:nvSpPr>
        <p:spPr>
          <a:xfrm>
            <a:off x="3175517" y="2013610"/>
            <a:ext cx="1336415" cy="623018"/>
          </a:xfrm>
          <a:prstGeom prst="wedgeEllipseCallout">
            <a:avLst>
              <a:gd name="adj1" fmla="val -138470"/>
              <a:gd name="adj2" fmla="val -4757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latin typeface="BIZ UDPゴシック" panose="020B0400000000000000" pitchFamily="50" charset="-128"/>
                <a:ea typeface="BIZ UDPゴシック" panose="020B0400000000000000" pitchFamily="50" charset="-128"/>
              </a:rPr>
              <a:t>中野学校を創った人</a:t>
            </a:r>
          </a:p>
        </p:txBody>
      </p:sp>
    </p:spTree>
    <p:extLst>
      <p:ext uri="{BB962C8B-B14F-4D97-AF65-F5344CB8AC3E}">
        <p14:creationId xmlns:p14="http://schemas.microsoft.com/office/powerpoint/2010/main" val="342358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3" name="テキスト ボックス 2">
            <a:extLst>
              <a:ext uri="{FF2B5EF4-FFF2-40B4-BE49-F238E27FC236}">
                <a16:creationId xmlns:a16="http://schemas.microsoft.com/office/drawing/2014/main" id="{AD6ACDA8-1FEF-45A2-A22D-38B2AB49C217}"/>
              </a:ext>
            </a:extLst>
          </p:cNvPr>
          <p:cNvSpPr txBox="1"/>
          <p:nvPr/>
        </p:nvSpPr>
        <p:spPr>
          <a:xfrm>
            <a:off x="753408" y="654189"/>
            <a:ext cx="943583"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三井</a:t>
            </a:r>
          </a:p>
        </p:txBody>
      </p:sp>
      <p:sp>
        <p:nvSpPr>
          <p:cNvPr id="6" name="テキスト ボックス 5">
            <a:extLst>
              <a:ext uri="{FF2B5EF4-FFF2-40B4-BE49-F238E27FC236}">
                <a16:creationId xmlns:a16="http://schemas.microsoft.com/office/drawing/2014/main" id="{B13B5D8F-FB5B-467B-86B5-DFDD40CAF8DD}"/>
              </a:ext>
            </a:extLst>
          </p:cNvPr>
          <p:cNvSpPr txBox="1"/>
          <p:nvPr/>
        </p:nvSpPr>
        <p:spPr>
          <a:xfrm>
            <a:off x="7577844" y="1031607"/>
            <a:ext cx="943583"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三菱</a:t>
            </a:r>
          </a:p>
        </p:txBody>
      </p:sp>
      <p:sp>
        <p:nvSpPr>
          <p:cNvPr id="8" name="テキスト ボックス 7">
            <a:extLst>
              <a:ext uri="{FF2B5EF4-FFF2-40B4-BE49-F238E27FC236}">
                <a16:creationId xmlns:a16="http://schemas.microsoft.com/office/drawing/2014/main" id="{5A9C8830-B5E0-4E40-AC76-201C99E2F7C0}"/>
              </a:ext>
            </a:extLst>
          </p:cNvPr>
          <p:cNvSpPr txBox="1"/>
          <p:nvPr/>
        </p:nvSpPr>
        <p:spPr>
          <a:xfrm>
            <a:off x="7433854" y="3561314"/>
            <a:ext cx="1237439" cy="307777"/>
          </a:xfrm>
          <a:prstGeom prst="rect">
            <a:avLst/>
          </a:prstGeom>
          <a:noFill/>
          <a:ln w="28575">
            <a:noFill/>
          </a:ln>
        </p:spPr>
        <p:txBody>
          <a:bodyPr wrap="square">
            <a:spAutoFit/>
          </a:bodyPr>
          <a:lstStyle/>
          <a:p>
            <a:pPr algn="ctr"/>
            <a:r>
              <a:rPr lang="ja-JP" altLang="en-US" sz="1400" b="0" i="0" dirty="0">
                <a:effectLst/>
                <a:latin typeface="BIZ UDPゴシック" panose="020B0400000000000000" pitchFamily="50" charset="-128"/>
                <a:ea typeface="BIZ UDPゴシック" panose="020B0400000000000000" pitchFamily="50" charset="-128"/>
              </a:rPr>
              <a:t>田中光顕</a:t>
            </a:r>
            <a:endParaRPr lang="ja-JP" altLang="en-US" sz="1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8A3AE8C6-6CED-45E0-B868-B45C20E16C4F}"/>
              </a:ext>
            </a:extLst>
          </p:cNvPr>
          <p:cNvSpPr txBox="1"/>
          <p:nvPr/>
        </p:nvSpPr>
        <p:spPr>
          <a:xfrm>
            <a:off x="495625" y="1912291"/>
            <a:ext cx="1459148" cy="369332"/>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北一輝</a:t>
            </a:r>
          </a:p>
        </p:txBody>
      </p:sp>
      <p:cxnSp>
        <p:nvCxnSpPr>
          <p:cNvPr id="7" name="直線矢印コネクタ 6">
            <a:extLst>
              <a:ext uri="{FF2B5EF4-FFF2-40B4-BE49-F238E27FC236}">
                <a16:creationId xmlns:a16="http://schemas.microsoft.com/office/drawing/2014/main" id="{3ACA19A0-973E-4132-A8D8-D116960DE277}"/>
              </a:ext>
            </a:extLst>
          </p:cNvPr>
          <p:cNvCxnSpPr>
            <a:stCxn id="3" idx="2"/>
            <a:endCxn id="9" idx="0"/>
          </p:cNvCxnSpPr>
          <p:nvPr/>
        </p:nvCxnSpPr>
        <p:spPr>
          <a:xfrm flipH="1">
            <a:off x="1225199" y="1054299"/>
            <a:ext cx="1" cy="85799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85F4F85-6613-4904-ABF3-22B8794FC4C4}"/>
              </a:ext>
            </a:extLst>
          </p:cNvPr>
          <p:cNvSpPr txBox="1"/>
          <p:nvPr/>
        </p:nvSpPr>
        <p:spPr>
          <a:xfrm>
            <a:off x="1097954" y="1150893"/>
            <a:ext cx="1459148" cy="523220"/>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支那関係費</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年間</a:t>
            </a:r>
            <a:r>
              <a:rPr lang="en-US" altLang="ja-JP" sz="1400" dirty="0">
                <a:latin typeface="BIZ UDPゴシック" panose="020B0400000000000000" pitchFamily="50" charset="-128"/>
                <a:ea typeface="BIZ UDPゴシック" panose="020B0400000000000000" pitchFamily="50" charset="-128"/>
              </a:rPr>
              <a:t>2</a:t>
            </a:r>
            <a:r>
              <a:rPr lang="ja-JP" altLang="en-US" sz="1400" dirty="0">
                <a:latin typeface="BIZ UDPゴシック" panose="020B0400000000000000" pitchFamily="50" charset="-128"/>
                <a:ea typeface="BIZ UDPゴシック" panose="020B0400000000000000" pitchFamily="50" charset="-128"/>
              </a:rPr>
              <a:t>万円</a:t>
            </a:r>
          </a:p>
        </p:txBody>
      </p:sp>
      <p:pic>
        <p:nvPicPr>
          <p:cNvPr id="1026" name="Picture 2">
            <a:extLst>
              <a:ext uri="{FF2B5EF4-FFF2-40B4-BE49-F238E27FC236}">
                <a16:creationId xmlns:a16="http://schemas.microsoft.com/office/drawing/2014/main" id="{C1490E89-D799-4353-99E5-824DFFB21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310" y="1890925"/>
            <a:ext cx="1192652" cy="1714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1">
            <a:extLst>
              <a:ext uri="{FF2B5EF4-FFF2-40B4-BE49-F238E27FC236}">
                <a16:creationId xmlns:a16="http://schemas.microsoft.com/office/drawing/2014/main" id="{DE6B32FB-70CB-43EC-8387-4A9122075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219" y="2281623"/>
            <a:ext cx="1727960" cy="1725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井上日召 『 血盟団 』 - あを雲の涯">
            <a:extLst>
              <a:ext uri="{FF2B5EF4-FFF2-40B4-BE49-F238E27FC236}">
                <a16:creationId xmlns:a16="http://schemas.microsoft.com/office/drawing/2014/main" id="{AF2A0889-252F-4601-916F-FAF98B066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310" y="4268003"/>
            <a:ext cx="1237439" cy="164991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902C2DA-0F01-4DFA-BED8-BFA0371373A1}"/>
              </a:ext>
            </a:extLst>
          </p:cNvPr>
          <p:cNvSpPr txBox="1"/>
          <p:nvPr/>
        </p:nvSpPr>
        <p:spPr>
          <a:xfrm>
            <a:off x="8894423" y="3651307"/>
            <a:ext cx="1524811" cy="553998"/>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田中伯爵の秘書</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高井徳二郎</a:t>
            </a:r>
          </a:p>
        </p:txBody>
      </p:sp>
      <p:cxnSp>
        <p:nvCxnSpPr>
          <p:cNvPr id="14" name="コネクタ: カギ線 13">
            <a:extLst>
              <a:ext uri="{FF2B5EF4-FFF2-40B4-BE49-F238E27FC236}">
                <a16:creationId xmlns:a16="http://schemas.microsoft.com/office/drawing/2014/main" id="{45C12BC0-AE15-4361-A2BD-AAF00690680E}"/>
              </a:ext>
            </a:extLst>
          </p:cNvPr>
          <p:cNvCxnSpPr>
            <a:stCxn id="1026" idx="3"/>
            <a:endCxn id="11" idx="0"/>
          </p:cNvCxnSpPr>
          <p:nvPr/>
        </p:nvCxnSpPr>
        <p:spPr>
          <a:xfrm>
            <a:off x="8645962" y="2748144"/>
            <a:ext cx="1010867" cy="90316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7A85119E-113B-44CF-96BA-922BAD69593F}"/>
              </a:ext>
            </a:extLst>
          </p:cNvPr>
          <p:cNvCxnSpPr>
            <a:stCxn id="1030" idx="3"/>
            <a:endCxn id="11" idx="2"/>
          </p:cNvCxnSpPr>
          <p:nvPr/>
        </p:nvCxnSpPr>
        <p:spPr>
          <a:xfrm flipV="1">
            <a:off x="8690749" y="4205305"/>
            <a:ext cx="966080" cy="8876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F7E4118-6126-4AAE-9EA9-4E5B80800FC3}"/>
              </a:ext>
            </a:extLst>
          </p:cNvPr>
          <p:cNvSpPr txBox="1"/>
          <p:nvPr/>
        </p:nvSpPr>
        <p:spPr>
          <a:xfrm>
            <a:off x="6442443" y="1864951"/>
            <a:ext cx="1192652" cy="523220"/>
          </a:xfrm>
          <a:prstGeom prst="rect">
            <a:avLst/>
          </a:prstGeom>
          <a:noFill/>
        </p:spPr>
        <p:txBody>
          <a:bodyPr wrap="square">
            <a:spAutoFit/>
          </a:bodyPr>
          <a:lstStyle/>
          <a:p>
            <a:pPr algn="ctr"/>
            <a:r>
              <a:rPr lang="ja-JP" altLang="en-US" sz="1400" b="0" i="0" dirty="0">
                <a:effectLst/>
                <a:latin typeface="BIZ UDPゴシック" panose="020B0400000000000000" pitchFamily="50" charset="-128"/>
                <a:ea typeface="BIZ UDPゴシック" panose="020B0400000000000000" pitchFamily="50" charset="-128"/>
              </a:rPr>
              <a:t>警視総監</a:t>
            </a:r>
            <a:endParaRPr lang="en-US" altLang="ja-JP" sz="1400" b="0" i="0" dirty="0">
              <a:effectLst/>
              <a:latin typeface="BIZ UDPゴシック" panose="020B0400000000000000" pitchFamily="50" charset="-128"/>
              <a:ea typeface="BIZ UDPゴシック" panose="020B0400000000000000" pitchFamily="50" charset="-128"/>
            </a:endParaRPr>
          </a:p>
          <a:p>
            <a:pPr algn="ctr"/>
            <a:r>
              <a:rPr lang="ja-JP" altLang="en-US" sz="1400" b="0" i="0" dirty="0">
                <a:effectLst/>
                <a:latin typeface="BIZ UDPゴシック" panose="020B0400000000000000" pitchFamily="50" charset="-128"/>
                <a:ea typeface="BIZ UDPゴシック" panose="020B0400000000000000" pitchFamily="50" charset="-128"/>
              </a:rPr>
              <a:t>安達謙蔵</a:t>
            </a:r>
            <a:endParaRPr lang="ja-JP" altLang="en-US" sz="1400"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1C093427-AF40-44BA-BB1A-AA70B49E9938}"/>
              </a:ext>
            </a:extLst>
          </p:cNvPr>
          <p:cNvSpPr txBox="1"/>
          <p:nvPr/>
        </p:nvSpPr>
        <p:spPr>
          <a:xfrm>
            <a:off x="7479453" y="5903863"/>
            <a:ext cx="1237439" cy="307777"/>
          </a:xfrm>
          <a:prstGeom prst="rect">
            <a:avLst/>
          </a:prstGeom>
          <a:noFill/>
        </p:spPr>
        <p:txBody>
          <a:bodyPr wrap="square">
            <a:spAutoFit/>
          </a:bodyPr>
          <a:lstStyle/>
          <a:p>
            <a:pPr algn="ctr"/>
            <a:r>
              <a:rPr lang="ja-JP" altLang="en-US" sz="1400" b="1" i="0" dirty="0">
                <a:effectLst/>
                <a:latin typeface="BIZ UDPゴシック" panose="020B0400000000000000" pitchFamily="50" charset="-128"/>
                <a:ea typeface="BIZ UDPゴシック" panose="020B0400000000000000" pitchFamily="50" charset="-128"/>
              </a:rPr>
              <a:t>井上日召</a:t>
            </a:r>
            <a:endParaRPr lang="ja-JP" altLang="en-US" sz="1400" dirty="0">
              <a:latin typeface="BIZ UDPゴシック" panose="020B0400000000000000" pitchFamily="50" charset="-128"/>
              <a:ea typeface="BIZ UDPゴシック" panose="020B0400000000000000" pitchFamily="50" charset="-128"/>
            </a:endParaRPr>
          </a:p>
        </p:txBody>
      </p:sp>
      <p:pic>
        <p:nvPicPr>
          <p:cNvPr id="1032" name="Picture 8" descr="池田成彬 三井合名会社筆頭常務理事 に対する画像結果">
            <a:extLst>
              <a:ext uri="{FF2B5EF4-FFF2-40B4-BE49-F238E27FC236}">
                <a16:creationId xmlns:a16="http://schemas.microsoft.com/office/drawing/2014/main" id="{1305C232-AEF6-4999-8C18-ECA0E7B48A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4468" y="4346148"/>
            <a:ext cx="1304925"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BC58669-67E2-4D35-B002-57C5FD222668}"/>
              </a:ext>
            </a:extLst>
          </p:cNvPr>
          <p:cNvSpPr txBox="1"/>
          <p:nvPr/>
        </p:nvSpPr>
        <p:spPr>
          <a:xfrm>
            <a:off x="4123634" y="3859509"/>
            <a:ext cx="1524811" cy="523220"/>
          </a:xfrm>
          <a:prstGeom prst="rect">
            <a:avLst/>
          </a:prstGeom>
          <a:noFill/>
        </p:spPr>
        <p:txBody>
          <a:bodyPr wrap="square">
            <a:spAutoFit/>
          </a:bodyPr>
          <a:lstStyle/>
          <a:p>
            <a:pPr algn="ctr"/>
            <a:r>
              <a:rPr lang="zh-TW" altLang="en-US" sz="1400" dirty="0">
                <a:latin typeface="BIZ UDPゴシック" panose="020B0400000000000000" pitchFamily="50" charset="-128"/>
                <a:ea typeface="BIZ UDPゴシック" panose="020B0400000000000000" pitchFamily="50" charset="-128"/>
              </a:rPr>
              <a:t>三井合名会社</a:t>
            </a:r>
            <a:endParaRPr lang="en-US" altLang="zh-TW" sz="1400" dirty="0">
              <a:latin typeface="BIZ UDPゴシック" panose="020B0400000000000000" pitchFamily="50" charset="-128"/>
              <a:ea typeface="BIZ UDPゴシック" panose="020B0400000000000000" pitchFamily="50" charset="-128"/>
            </a:endParaRPr>
          </a:p>
          <a:p>
            <a:pPr algn="ctr"/>
            <a:r>
              <a:rPr lang="zh-TW" altLang="en-US" sz="1400" dirty="0">
                <a:latin typeface="BIZ UDPゴシック" panose="020B0400000000000000" pitchFamily="50" charset="-128"/>
                <a:ea typeface="BIZ UDPゴシック" panose="020B0400000000000000" pitchFamily="50" charset="-128"/>
              </a:rPr>
              <a:t>筆頭常務理事</a:t>
            </a:r>
            <a:endParaRPr lang="ja-JP" altLang="en-US" sz="1400" dirty="0">
              <a:latin typeface="BIZ UDPゴシック" panose="020B0400000000000000" pitchFamily="50" charset="-128"/>
              <a:ea typeface="BIZ UDPゴシック" panose="020B0400000000000000" pitchFamily="50" charset="-128"/>
            </a:endParaRPr>
          </a:p>
        </p:txBody>
      </p:sp>
      <p:sp>
        <p:nvSpPr>
          <p:cNvPr id="31" name="テキスト ボックス 30">
            <a:extLst>
              <a:ext uri="{FF2B5EF4-FFF2-40B4-BE49-F238E27FC236}">
                <a16:creationId xmlns:a16="http://schemas.microsoft.com/office/drawing/2014/main" id="{3F9CB25B-5F29-4282-9AAA-ACDA5B3061A3}"/>
              </a:ext>
            </a:extLst>
          </p:cNvPr>
          <p:cNvSpPr txBox="1"/>
          <p:nvPr/>
        </p:nvSpPr>
        <p:spPr>
          <a:xfrm>
            <a:off x="4234468" y="6026520"/>
            <a:ext cx="1217174" cy="307777"/>
          </a:xfrm>
          <a:prstGeom prst="rect">
            <a:avLst/>
          </a:prstGeom>
          <a:noFill/>
        </p:spPr>
        <p:txBody>
          <a:bodyPr wrap="square">
            <a:spAutoFit/>
          </a:bodyPr>
          <a:lstStyle/>
          <a:p>
            <a:pPr algn="ctr"/>
            <a:r>
              <a:rPr lang="zh-TW" altLang="en-US" sz="1400" dirty="0">
                <a:latin typeface="BIZ UDPゴシック" panose="020B0400000000000000" pitchFamily="50" charset="-128"/>
                <a:ea typeface="BIZ UDPゴシック" panose="020B0400000000000000" pitchFamily="50" charset="-128"/>
              </a:rPr>
              <a:t>池田成彬</a:t>
            </a:r>
            <a:endParaRPr lang="ja-JP" altLang="en-US" sz="1400" dirty="0">
              <a:latin typeface="BIZ UDPゴシック" panose="020B0400000000000000" pitchFamily="50" charset="-128"/>
              <a:ea typeface="BIZ UDPゴシック" panose="020B0400000000000000" pitchFamily="50" charset="-128"/>
            </a:endParaRPr>
          </a:p>
        </p:txBody>
      </p:sp>
      <p:pic>
        <p:nvPicPr>
          <p:cNvPr id="1037" name="Picture 13" descr="団琢磨 三井合名会社理事長  に対する画像結果">
            <a:extLst>
              <a:ext uri="{FF2B5EF4-FFF2-40B4-BE49-F238E27FC236}">
                <a16:creationId xmlns:a16="http://schemas.microsoft.com/office/drawing/2014/main" id="{8768D922-0522-45E4-86A5-E026E599A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6975" y="1833267"/>
            <a:ext cx="1524812" cy="1595733"/>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2D2455B8-4217-4D0C-AF0F-F8A9CAC55CC6}"/>
              </a:ext>
            </a:extLst>
          </p:cNvPr>
          <p:cNvSpPr txBox="1"/>
          <p:nvPr/>
        </p:nvSpPr>
        <p:spPr>
          <a:xfrm>
            <a:off x="4227809" y="1298705"/>
            <a:ext cx="1304925" cy="523220"/>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三井合名会社</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理事長</a:t>
            </a:r>
          </a:p>
        </p:txBody>
      </p:sp>
      <p:sp>
        <p:nvSpPr>
          <p:cNvPr id="38" name="テキスト ボックス 37">
            <a:extLst>
              <a:ext uri="{FF2B5EF4-FFF2-40B4-BE49-F238E27FC236}">
                <a16:creationId xmlns:a16="http://schemas.microsoft.com/office/drawing/2014/main" id="{C2568CE9-06E7-44D7-8601-013762E62828}"/>
              </a:ext>
            </a:extLst>
          </p:cNvPr>
          <p:cNvSpPr txBox="1"/>
          <p:nvPr/>
        </p:nvSpPr>
        <p:spPr>
          <a:xfrm>
            <a:off x="4354391" y="3408021"/>
            <a:ext cx="104997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団琢磨</a:t>
            </a:r>
          </a:p>
        </p:txBody>
      </p:sp>
      <p:cxnSp>
        <p:nvCxnSpPr>
          <p:cNvPr id="33" name="直線矢印コネクタ 32">
            <a:extLst>
              <a:ext uri="{FF2B5EF4-FFF2-40B4-BE49-F238E27FC236}">
                <a16:creationId xmlns:a16="http://schemas.microsoft.com/office/drawing/2014/main" id="{2FB84A9F-AED2-43B2-8F48-C028AC448BD7}"/>
              </a:ext>
            </a:extLst>
          </p:cNvPr>
          <p:cNvCxnSpPr>
            <a:cxnSpLocks/>
          </p:cNvCxnSpPr>
          <p:nvPr/>
        </p:nvCxnSpPr>
        <p:spPr>
          <a:xfrm flipH="1" flipV="1">
            <a:off x="5539393" y="5092962"/>
            <a:ext cx="1811523" cy="1"/>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0A304093-6A42-4DF6-A8AA-9E71708B95DC}"/>
              </a:ext>
            </a:extLst>
          </p:cNvPr>
          <p:cNvCxnSpPr>
            <a:stCxn id="1030" idx="1"/>
            <a:endCxn id="1037" idx="3"/>
          </p:cNvCxnSpPr>
          <p:nvPr/>
        </p:nvCxnSpPr>
        <p:spPr>
          <a:xfrm rot="10800000">
            <a:off x="5641788" y="2631135"/>
            <a:ext cx="1811523" cy="246182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0F45A33E-AA29-4FE5-9559-BD79B1BF5C3D}"/>
              </a:ext>
            </a:extLst>
          </p:cNvPr>
          <p:cNvSpPr txBox="1"/>
          <p:nvPr/>
        </p:nvSpPr>
        <p:spPr>
          <a:xfrm>
            <a:off x="5609533" y="2369503"/>
            <a:ext cx="1049979" cy="276999"/>
          </a:xfrm>
          <a:prstGeom prst="rect">
            <a:avLst/>
          </a:prstGeom>
          <a:noFill/>
          <a:ln w="28575">
            <a:noFill/>
          </a:ln>
        </p:spPr>
        <p:txBody>
          <a:bodyPr wrap="square">
            <a:spAutoFit/>
          </a:bodyPr>
          <a:lstStyle/>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菱沼五郎</a:t>
            </a:r>
            <a:endParaRPr lang="ja-JP" altLang="en-US" sz="1200" dirty="0">
              <a:latin typeface="BIZ UDPゴシック" panose="020B0400000000000000" pitchFamily="50" charset="-128"/>
              <a:ea typeface="BIZ UDPゴシック" panose="020B0400000000000000" pitchFamily="50" charset="-128"/>
            </a:endParaRPr>
          </a:p>
        </p:txBody>
      </p:sp>
      <p:sp>
        <p:nvSpPr>
          <p:cNvPr id="49" name="テキスト ボックス 48">
            <a:extLst>
              <a:ext uri="{FF2B5EF4-FFF2-40B4-BE49-F238E27FC236}">
                <a16:creationId xmlns:a16="http://schemas.microsoft.com/office/drawing/2014/main" id="{313382CA-F824-48EB-91E4-85DBFDED37BD}"/>
              </a:ext>
            </a:extLst>
          </p:cNvPr>
          <p:cNvSpPr txBox="1"/>
          <p:nvPr/>
        </p:nvSpPr>
        <p:spPr>
          <a:xfrm>
            <a:off x="5641787" y="4815963"/>
            <a:ext cx="963494" cy="276999"/>
          </a:xfrm>
          <a:prstGeom prst="rect">
            <a:avLst/>
          </a:prstGeom>
          <a:noFill/>
          <a:ln w="28575">
            <a:noFill/>
          </a:ln>
        </p:spPr>
        <p:txBody>
          <a:bodyPr wrap="square">
            <a:spAutoFit/>
          </a:bodyPr>
          <a:lstStyle/>
          <a:p>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黒沢大二</a:t>
            </a:r>
            <a:endParaRPr lang="ja-JP" altLang="en-US" sz="1200" dirty="0">
              <a:latin typeface="BIZ UDPゴシック" panose="020B0400000000000000" pitchFamily="50" charset="-128"/>
              <a:ea typeface="BIZ UDPゴシック" panose="020B0400000000000000" pitchFamily="50" charset="-128"/>
            </a:endParaRPr>
          </a:p>
        </p:txBody>
      </p:sp>
      <p:sp>
        <p:nvSpPr>
          <p:cNvPr id="51" name="テキスト ボックス 50">
            <a:extLst>
              <a:ext uri="{FF2B5EF4-FFF2-40B4-BE49-F238E27FC236}">
                <a16:creationId xmlns:a16="http://schemas.microsoft.com/office/drawing/2014/main" id="{5DA004B1-DB48-414D-A96A-B56C823FE089}"/>
              </a:ext>
            </a:extLst>
          </p:cNvPr>
          <p:cNvSpPr txBox="1"/>
          <p:nvPr/>
        </p:nvSpPr>
        <p:spPr>
          <a:xfrm>
            <a:off x="2408845" y="2224252"/>
            <a:ext cx="1524627" cy="3785652"/>
          </a:xfrm>
          <a:prstGeom prst="rect">
            <a:avLst/>
          </a:prstGeom>
          <a:noFill/>
          <a:ln>
            <a:solidFill>
              <a:srgbClr val="C00000"/>
            </a:solidFill>
          </a:ln>
        </p:spPr>
        <p:txBody>
          <a:bodyPr wrap="square">
            <a:spAutoFit/>
          </a:bodyPr>
          <a:lstStyle/>
          <a:p>
            <a:pPr algn="ctr"/>
            <a:r>
              <a:rPr lang="zh-TW" altLang="en-US" sz="1600" dirty="0">
                <a:latin typeface="BIZ UDPゴシック" panose="020B0400000000000000" pitchFamily="50" charset="-128"/>
                <a:ea typeface="BIZ UDPゴシック" panose="020B0400000000000000" pitchFamily="50" charset="-128"/>
              </a:rPr>
              <a:t>西園寺公望</a:t>
            </a:r>
            <a:endParaRPr lang="en-US" altLang="zh-TW" sz="1600" dirty="0">
              <a:latin typeface="BIZ UDPゴシック" panose="020B0400000000000000" pitchFamily="50" charset="-128"/>
              <a:ea typeface="BIZ UDPゴシック" panose="020B0400000000000000" pitchFamily="50" charset="-128"/>
            </a:endParaRPr>
          </a:p>
          <a:p>
            <a:pPr algn="ctr"/>
            <a:endParaRPr lang="zh-TW" altLang="en-US"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幣原喜重郎</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若槻禮次郎</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徳川家達</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牧野伸顕</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井上準之助</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伊東巳代治</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犬養毅</a:t>
            </a:r>
            <a:endParaRPr lang="ja-JP" altLang="en-US" sz="1600" dirty="0">
              <a:latin typeface="BIZ UDPゴシック" panose="020B0400000000000000" pitchFamily="50" charset="-128"/>
              <a:ea typeface="BIZ UDPゴシック" panose="020B0400000000000000" pitchFamily="50" charset="-128"/>
            </a:endParaRP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血盟団事件</a:t>
            </a:r>
          </a:p>
        </p:txBody>
      </p:sp>
      <p:pic>
        <p:nvPicPr>
          <p:cNvPr id="2050" name="Picture 2" descr="昭和12年8月19日 (二十一) 西田税 - あを雲の涯 さん">
            <a:extLst>
              <a:ext uri="{FF2B5EF4-FFF2-40B4-BE49-F238E27FC236}">
                <a16:creationId xmlns:a16="http://schemas.microsoft.com/office/drawing/2014/main" id="{367A437C-26F8-92BF-8DC0-65D2635CE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135" y="4036153"/>
            <a:ext cx="1470762" cy="194593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7F46C3E-27D8-E9C1-B236-5FEA52B9B26B}"/>
              </a:ext>
            </a:extLst>
          </p:cNvPr>
          <p:cNvSpPr txBox="1"/>
          <p:nvPr/>
        </p:nvSpPr>
        <p:spPr>
          <a:xfrm>
            <a:off x="591613" y="5922790"/>
            <a:ext cx="1175807"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西田税</a:t>
            </a:r>
          </a:p>
        </p:txBody>
      </p:sp>
      <p:sp>
        <p:nvSpPr>
          <p:cNvPr id="2" name="矢印: 下 1">
            <a:extLst>
              <a:ext uri="{FF2B5EF4-FFF2-40B4-BE49-F238E27FC236}">
                <a16:creationId xmlns:a16="http://schemas.microsoft.com/office/drawing/2014/main" id="{8597276E-3825-BFE8-5C9B-DD25F0AF3241}"/>
              </a:ext>
            </a:extLst>
          </p:cNvPr>
          <p:cNvSpPr/>
          <p:nvPr/>
        </p:nvSpPr>
        <p:spPr>
          <a:xfrm rot="10800000">
            <a:off x="7843591" y="1406512"/>
            <a:ext cx="456873" cy="4615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2" descr="日本の本当の黒幕 上巻 龍馬暗殺と明治維新の闇">
            <a:extLst>
              <a:ext uri="{FF2B5EF4-FFF2-40B4-BE49-F238E27FC236}">
                <a16:creationId xmlns:a16="http://schemas.microsoft.com/office/drawing/2014/main" id="{77ADD5D9-5A2C-0C11-E9A4-54DF6DE0C1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1197" y="1423955"/>
            <a:ext cx="1567621" cy="22918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日本の本当の黒幕 下巻 帝国の秘密とテロルの嵐">
            <a:extLst>
              <a:ext uri="{FF2B5EF4-FFF2-40B4-BE49-F238E27FC236}">
                <a16:creationId xmlns:a16="http://schemas.microsoft.com/office/drawing/2014/main" id="{B5787024-EE63-0E2A-5E20-88894A019E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1196" y="3889412"/>
            <a:ext cx="1567621" cy="231212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25BCE0D7-8076-CCED-5B2F-B9C70DB80A07}"/>
              </a:ext>
            </a:extLst>
          </p:cNvPr>
          <p:cNvSpPr txBox="1"/>
          <p:nvPr/>
        </p:nvSpPr>
        <p:spPr>
          <a:xfrm>
            <a:off x="10712026" y="3651307"/>
            <a:ext cx="853440" cy="261610"/>
          </a:xfrm>
          <a:prstGeom prst="rect">
            <a:avLst/>
          </a:prstGeom>
          <a:noFill/>
        </p:spPr>
        <p:txBody>
          <a:bodyPr wrap="square" rtlCol="0">
            <a:spAutoFit/>
          </a:bodyPr>
          <a:lstStyle/>
          <a:p>
            <a:pPr algn="ct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3477DE6C-81FF-C954-6783-C43B80950167}"/>
              </a:ext>
            </a:extLst>
          </p:cNvPr>
          <p:cNvSpPr txBox="1"/>
          <p:nvPr/>
        </p:nvSpPr>
        <p:spPr>
          <a:xfrm>
            <a:off x="10742745" y="6143824"/>
            <a:ext cx="853440" cy="261610"/>
          </a:xfrm>
          <a:prstGeom prst="rect">
            <a:avLst/>
          </a:prstGeom>
          <a:noFill/>
        </p:spPr>
        <p:txBody>
          <a:bodyPr wrap="square" rtlCol="0">
            <a:spAutoFit/>
          </a:bodyPr>
          <a:lstStyle/>
          <a:p>
            <a:pPr algn="ct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57850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6" name="テキスト ボックス 5">
            <a:extLst>
              <a:ext uri="{FF2B5EF4-FFF2-40B4-BE49-F238E27FC236}">
                <a16:creationId xmlns:a16="http://schemas.microsoft.com/office/drawing/2014/main" id="{B13B5D8F-FB5B-467B-86B5-DFDD40CAF8DD}"/>
              </a:ext>
            </a:extLst>
          </p:cNvPr>
          <p:cNvSpPr txBox="1"/>
          <p:nvPr/>
        </p:nvSpPr>
        <p:spPr>
          <a:xfrm>
            <a:off x="5174603" y="3123500"/>
            <a:ext cx="1323730"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三菱</a:t>
            </a:r>
            <a:r>
              <a:rPr lang="ja-JP" altLang="en-US" sz="2000" dirty="0">
                <a:latin typeface="BIZ UDPゴシック" panose="020B0400000000000000" pitchFamily="50" charset="-128"/>
                <a:ea typeface="BIZ UDPゴシック" panose="020B0400000000000000" pitchFamily="50" charset="-128"/>
              </a:rPr>
              <a:t>合資</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秘書室</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昭和の暗殺時代における財閥の情報体制</a:t>
            </a:r>
          </a:p>
        </p:txBody>
      </p:sp>
      <p:sp>
        <p:nvSpPr>
          <p:cNvPr id="2" name="楕円 1">
            <a:extLst>
              <a:ext uri="{FF2B5EF4-FFF2-40B4-BE49-F238E27FC236}">
                <a16:creationId xmlns:a16="http://schemas.microsoft.com/office/drawing/2014/main" id="{8A5AB769-480B-BC03-C116-DAC259BE15A9}"/>
              </a:ext>
            </a:extLst>
          </p:cNvPr>
          <p:cNvSpPr/>
          <p:nvPr/>
        </p:nvSpPr>
        <p:spPr>
          <a:xfrm>
            <a:off x="386580" y="634358"/>
            <a:ext cx="2891481" cy="229835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日本陸軍</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日本海軍</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革新運動</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青年将校</a:t>
            </a:r>
            <a:endParaRPr kumimoji="1" lang="ja-JP" altLang="en-US" dirty="0">
              <a:latin typeface="BIZ UDPゴシック" panose="020B0400000000000000" pitchFamily="50" charset="-128"/>
              <a:ea typeface="BIZ UDPゴシック" panose="020B0400000000000000" pitchFamily="50" charset="-128"/>
            </a:endParaRPr>
          </a:p>
        </p:txBody>
      </p:sp>
      <p:sp>
        <p:nvSpPr>
          <p:cNvPr id="12" name="楕円 11">
            <a:extLst>
              <a:ext uri="{FF2B5EF4-FFF2-40B4-BE49-F238E27FC236}">
                <a16:creationId xmlns:a16="http://schemas.microsoft.com/office/drawing/2014/main" id="{494DAD21-B857-A660-69D2-9A47D6F9A18D}"/>
              </a:ext>
            </a:extLst>
          </p:cNvPr>
          <p:cNvSpPr/>
          <p:nvPr/>
        </p:nvSpPr>
        <p:spPr>
          <a:xfrm>
            <a:off x="304201" y="3111569"/>
            <a:ext cx="2891481" cy="22983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右翼</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sz="3600" dirty="0">
                <a:latin typeface="BIZ UDPゴシック" panose="020B0400000000000000" pitchFamily="50" charset="-128"/>
                <a:ea typeface="BIZ UDPゴシック" panose="020B0400000000000000" pitchFamily="50" charset="-128"/>
              </a:rPr>
              <a:t>宗教団体</a:t>
            </a:r>
            <a:endParaRPr kumimoji="1" lang="en-US" altLang="ja-JP" sz="3600" dirty="0">
              <a:latin typeface="BIZ UDPゴシック" panose="020B0400000000000000" pitchFamily="50" charset="-128"/>
              <a:ea typeface="BIZ UDPゴシック" panose="020B0400000000000000" pitchFamily="50" charset="-128"/>
            </a:endParaRPr>
          </a:p>
          <a:p>
            <a:pPr algn="ctr"/>
            <a:endParaRPr kumimoji="1" lang="ja-JP" altLang="en-US"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1A599862-945E-8D71-E56D-FEEE549E8E50}"/>
              </a:ext>
            </a:extLst>
          </p:cNvPr>
          <p:cNvSpPr txBox="1"/>
          <p:nvPr/>
        </p:nvSpPr>
        <p:spPr>
          <a:xfrm>
            <a:off x="5174603" y="1443064"/>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三井合名</a:t>
            </a:r>
            <a:endParaRPr lang="en-US" altLang="ja-JP" sz="20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6B9979C5-CF66-FBD1-9FAB-F7E3C7A6567D}"/>
              </a:ext>
            </a:extLst>
          </p:cNvPr>
          <p:cNvSpPr txBox="1"/>
          <p:nvPr/>
        </p:nvSpPr>
        <p:spPr>
          <a:xfrm>
            <a:off x="5174603" y="4417045"/>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安田合名</a:t>
            </a:r>
            <a:endParaRPr lang="en-US" altLang="ja-JP" sz="200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6B59C750-867A-E1A8-EEFE-04D2D91629D9}"/>
              </a:ext>
            </a:extLst>
          </p:cNvPr>
          <p:cNvSpPr txBox="1"/>
          <p:nvPr/>
        </p:nvSpPr>
        <p:spPr>
          <a:xfrm>
            <a:off x="5211115" y="5298749"/>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大倉合名</a:t>
            </a:r>
            <a:endParaRPr lang="en-US" altLang="ja-JP" sz="20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58BB109D-F49D-F6E1-5D56-A513EDAE6228}"/>
              </a:ext>
            </a:extLst>
          </p:cNvPr>
          <p:cNvSpPr txBox="1"/>
          <p:nvPr/>
        </p:nvSpPr>
        <p:spPr>
          <a:xfrm>
            <a:off x="5211115" y="2284846"/>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住友合資</a:t>
            </a:r>
            <a:endParaRPr lang="en-US" altLang="ja-JP" sz="2000" dirty="0">
              <a:latin typeface="BIZ UDPゴシック" panose="020B0400000000000000" pitchFamily="50" charset="-128"/>
              <a:ea typeface="BIZ UDPゴシック" panose="020B0400000000000000" pitchFamily="50" charset="-128"/>
            </a:endParaRPr>
          </a:p>
        </p:txBody>
      </p:sp>
      <p:sp>
        <p:nvSpPr>
          <p:cNvPr id="20" name="楕円 19">
            <a:extLst>
              <a:ext uri="{FF2B5EF4-FFF2-40B4-BE49-F238E27FC236}">
                <a16:creationId xmlns:a16="http://schemas.microsoft.com/office/drawing/2014/main" id="{6FF0E4F1-E707-0EF2-50D7-A175F996C876}"/>
              </a:ext>
            </a:extLst>
          </p:cNvPr>
          <p:cNvSpPr/>
          <p:nvPr/>
        </p:nvSpPr>
        <p:spPr>
          <a:xfrm>
            <a:off x="1461692" y="5505901"/>
            <a:ext cx="1894704" cy="1010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latin typeface="BIZ UDPゴシック" panose="020B0400000000000000" pitchFamily="50" charset="-128"/>
                <a:ea typeface="BIZ UDPゴシック" panose="020B0400000000000000" pitchFamily="50" charset="-128"/>
              </a:rPr>
              <a:t>左翼</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24" name="直線矢印コネクタ 23">
            <a:extLst>
              <a:ext uri="{FF2B5EF4-FFF2-40B4-BE49-F238E27FC236}">
                <a16:creationId xmlns:a16="http://schemas.microsoft.com/office/drawing/2014/main" id="{BBC7AC1A-5551-FFFE-6BEC-0EB6B561A3BA}"/>
              </a:ext>
            </a:extLst>
          </p:cNvPr>
          <p:cNvCxnSpPr>
            <a:cxnSpLocks/>
            <a:endCxn id="2" idx="6"/>
          </p:cNvCxnSpPr>
          <p:nvPr/>
        </p:nvCxnSpPr>
        <p:spPr>
          <a:xfrm flipH="1">
            <a:off x="3278061" y="1643119"/>
            <a:ext cx="2018270" cy="140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30FD3BC-2805-4DEC-4550-65F9E7898B9F}"/>
              </a:ext>
            </a:extLst>
          </p:cNvPr>
          <p:cNvCxnSpPr>
            <a:endCxn id="12" idx="7"/>
          </p:cNvCxnSpPr>
          <p:nvPr/>
        </p:nvCxnSpPr>
        <p:spPr>
          <a:xfrm flipH="1">
            <a:off x="2772234" y="1643119"/>
            <a:ext cx="2532335" cy="1805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8BB7B06-8F99-07AC-C54F-E6797A143873}"/>
              </a:ext>
            </a:extLst>
          </p:cNvPr>
          <p:cNvCxnSpPr>
            <a:cxnSpLocks/>
            <a:endCxn id="20" idx="7"/>
          </p:cNvCxnSpPr>
          <p:nvPr/>
        </p:nvCxnSpPr>
        <p:spPr>
          <a:xfrm flipH="1">
            <a:off x="3078923" y="1643119"/>
            <a:ext cx="2225646" cy="4010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D0127673-10A5-A4AB-F3EF-08612521CD0C}"/>
              </a:ext>
            </a:extLst>
          </p:cNvPr>
          <p:cNvCxnSpPr>
            <a:stCxn id="19" idx="1"/>
            <a:endCxn id="2" idx="6"/>
          </p:cNvCxnSpPr>
          <p:nvPr/>
        </p:nvCxnSpPr>
        <p:spPr>
          <a:xfrm flipH="1" flipV="1">
            <a:off x="3278061" y="1783536"/>
            <a:ext cx="1933054" cy="70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C3C353B0-4D62-256D-B859-24DF929C7814}"/>
              </a:ext>
            </a:extLst>
          </p:cNvPr>
          <p:cNvCxnSpPr>
            <a:stCxn id="19" idx="1"/>
            <a:endCxn id="12" idx="7"/>
          </p:cNvCxnSpPr>
          <p:nvPr/>
        </p:nvCxnSpPr>
        <p:spPr>
          <a:xfrm flipH="1">
            <a:off x="2772234" y="2484901"/>
            <a:ext cx="2438881" cy="96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D0EF928-6F9D-FE1D-16FA-B72581626870}"/>
              </a:ext>
            </a:extLst>
          </p:cNvPr>
          <p:cNvCxnSpPr>
            <a:stCxn id="19" idx="1"/>
            <a:endCxn id="20" idx="7"/>
          </p:cNvCxnSpPr>
          <p:nvPr/>
        </p:nvCxnSpPr>
        <p:spPr>
          <a:xfrm flipH="1">
            <a:off x="3078923" y="2484901"/>
            <a:ext cx="2132192" cy="3169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CF531D32-AB67-CECE-EB46-5640CE4AFC44}"/>
              </a:ext>
            </a:extLst>
          </p:cNvPr>
          <p:cNvCxnSpPr>
            <a:endCxn id="2" idx="6"/>
          </p:cNvCxnSpPr>
          <p:nvPr/>
        </p:nvCxnSpPr>
        <p:spPr>
          <a:xfrm flipH="1" flipV="1">
            <a:off x="3278061" y="1783536"/>
            <a:ext cx="2018270" cy="1664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9BB0FBF-F8B2-CE2B-80DE-D8E2FB8344D1}"/>
              </a:ext>
            </a:extLst>
          </p:cNvPr>
          <p:cNvCxnSpPr>
            <a:cxnSpLocks/>
            <a:endCxn id="12" idx="6"/>
          </p:cNvCxnSpPr>
          <p:nvPr/>
        </p:nvCxnSpPr>
        <p:spPr>
          <a:xfrm flipH="1">
            <a:off x="3195682" y="3462204"/>
            <a:ext cx="2108887" cy="79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6DCF66CC-1E6F-C3A5-6CBA-5C33D0FC3402}"/>
              </a:ext>
            </a:extLst>
          </p:cNvPr>
          <p:cNvCxnSpPr>
            <a:endCxn id="20" idx="7"/>
          </p:cNvCxnSpPr>
          <p:nvPr/>
        </p:nvCxnSpPr>
        <p:spPr>
          <a:xfrm flipH="1">
            <a:off x="3078923" y="3448155"/>
            <a:ext cx="2225646" cy="220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11B441F-B19D-74BD-BA06-54325B5190BB}"/>
              </a:ext>
            </a:extLst>
          </p:cNvPr>
          <p:cNvCxnSpPr>
            <a:cxnSpLocks/>
            <a:stCxn id="17" idx="1"/>
            <a:endCxn id="2" idx="5"/>
          </p:cNvCxnSpPr>
          <p:nvPr/>
        </p:nvCxnSpPr>
        <p:spPr>
          <a:xfrm flipH="1" flipV="1">
            <a:off x="2854613" y="2596128"/>
            <a:ext cx="2319990" cy="2020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0B129406-E9AA-C930-9B68-C007A63A8013}"/>
              </a:ext>
            </a:extLst>
          </p:cNvPr>
          <p:cNvCxnSpPr>
            <a:stCxn id="17" idx="1"/>
            <a:endCxn id="12" idx="6"/>
          </p:cNvCxnSpPr>
          <p:nvPr/>
        </p:nvCxnSpPr>
        <p:spPr>
          <a:xfrm flipH="1" flipV="1">
            <a:off x="3195682" y="4260747"/>
            <a:ext cx="1978921" cy="356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2BE4A2D5-C37A-CB38-6A84-A63A3DC19020}"/>
              </a:ext>
            </a:extLst>
          </p:cNvPr>
          <p:cNvCxnSpPr>
            <a:stCxn id="17" idx="1"/>
            <a:endCxn id="20" idx="6"/>
          </p:cNvCxnSpPr>
          <p:nvPr/>
        </p:nvCxnSpPr>
        <p:spPr>
          <a:xfrm flipH="1">
            <a:off x="3356396" y="4617100"/>
            <a:ext cx="1818207" cy="139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F441887-81A1-14F7-4EFC-2751FE10CF0A}"/>
              </a:ext>
            </a:extLst>
          </p:cNvPr>
          <p:cNvCxnSpPr>
            <a:stCxn id="18" idx="1"/>
            <a:endCxn id="20" idx="6"/>
          </p:cNvCxnSpPr>
          <p:nvPr/>
        </p:nvCxnSpPr>
        <p:spPr>
          <a:xfrm flipH="1">
            <a:off x="3356396" y="5498804"/>
            <a:ext cx="1854719" cy="51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a:extLst>
              <a:ext uri="{FF2B5EF4-FFF2-40B4-BE49-F238E27FC236}">
                <a16:creationId xmlns:a16="http://schemas.microsoft.com/office/drawing/2014/main" id="{EC7047B9-04C7-DCBC-BDC0-FEB6806E334F}"/>
              </a:ext>
            </a:extLst>
          </p:cNvPr>
          <p:cNvCxnSpPr>
            <a:stCxn id="18" idx="1"/>
            <a:endCxn id="12" idx="6"/>
          </p:cNvCxnSpPr>
          <p:nvPr/>
        </p:nvCxnSpPr>
        <p:spPr>
          <a:xfrm flipH="1" flipV="1">
            <a:off x="3195682" y="4260747"/>
            <a:ext cx="2015433" cy="1238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1A48025F-4FEE-0E29-883C-75B2D1FB13A5}"/>
              </a:ext>
            </a:extLst>
          </p:cNvPr>
          <p:cNvCxnSpPr>
            <a:stCxn id="18" idx="1"/>
            <a:endCxn id="2" idx="5"/>
          </p:cNvCxnSpPr>
          <p:nvPr/>
        </p:nvCxnSpPr>
        <p:spPr>
          <a:xfrm flipH="1" flipV="1">
            <a:off x="2854613" y="2596128"/>
            <a:ext cx="2356502" cy="2902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四角形: 角を丸くする 132">
            <a:extLst>
              <a:ext uri="{FF2B5EF4-FFF2-40B4-BE49-F238E27FC236}">
                <a16:creationId xmlns:a16="http://schemas.microsoft.com/office/drawing/2014/main" id="{CBB908FB-5F02-521D-56AD-C8A27410D7DE}"/>
              </a:ext>
            </a:extLst>
          </p:cNvPr>
          <p:cNvSpPr/>
          <p:nvPr/>
        </p:nvSpPr>
        <p:spPr>
          <a:xfrm>
            <a:off x="4909153" y="1110866"/>
            <a:ext cx="1933054" cy="5100464"/>
          </a:xfrm>
          <a:custGeom>
            <a:avLst/>
            <a:gdLst>
              <a:gd name="connsiteX0" fmla="*/ 0 w 1933054"/>
              <a:gd name="connsiteY0" fmla="*/ 322182 h 5100464"/>
              <a:gd name="connsiteX1" fmla="*/ 322182 w 1933054"/>
              <a:gd name="connsiteY1" fmla="*/ 0 h 5100464"/>
              <a:gd name="connsiteX2" fmla="*/ 738858 w 1933054"/>
              <a:gd name="connsiteY2" fmla="*/ 0 h 5100464"/>
              <a:gd name="connsiteX3" fmla="*/ 1194196 w 1933054"/>
              <a:gd name="connsiteY3" fmla="*/ 0 h 5100464"/>
              <a:gd name="connsiteX4" fmla="*/ 1610872 w 1933054"/>
              <a:gd name="connsiteY4" fmla="*/ 0 h 5100464"/>
              <a:gd name="connsiteX5" fmla="*/ 1933054 w 1933054"/>
              <a:gd name="connsiteY5" fmla="*/ 322182 h 5100464"/>
              <a:gd name="connsiteX6" fmla="*/ 1933054 w 1933054"/>
              <a:gd name="connsiteY6" fmla="*/ 790073 h 5100464"/>
              <a:gd name="connsiteX7" fmla="*/ 1933054 w 1933054"/>
              <a:gd name="connsiteY7" fmla="*/ 1391646 h 5100464"/>
              <a:gd name="connsiteX8" fmla="*/ 1933054 w 1933054"/>
              <a:gd name="connsiteY8" fmla="*/ 1859536 h 5100464"/>
              <a:gd name="connsiteX9" fmla="*/ 1933054 w 1933054"/>
              <a:gd name="connsiteY9" fmla="*/ 2416549 h 5100464"/>
              <a:gd name="connsiteX10" fmla="*/ 1933054 w 1933054"/>
              <a:gd name="connsiteY10" fmla="*/ 2884440 h 5100464"/>
              <a:gd name="connsiteX11" fmla="*/ 1933054 w 1933054"/>
              <a:gd name="connsiteY11" fmla="*/ 3486013 h 5100464"/>
              <a:gd name="connsiteX12" fmla="*/ 1933054 w 1933054"/>
              <a:gd name="connsiteY12" fmla="*/ 4087587 h 5100464"/>
              <a:gd name="connsiteX13" fmla="*/ 1933054 w 1933054"/>
              <a:gd name="connsiteY13" fmla="*/ 4778282 h 5100464"/>
              <a:gd name="connsiteX14" fmla="*/ 1610872 w 1933054"/>
              <a:gd name="connsiteY14" fmla="*/ 5100464 h 5100464"/>
              <a:gd name="connsiteX15" fmla="*/ 1207082 w 1933054"/>
              <a:gd name="connsiteY15" fmla="*/ 5100464 h 5100464"/>
              <a:gd name="connsiteX16" fmla="*/ 777519 w 1933054"/>
              <a:gd name="connsiteY16" fmla="*/ 5100464 h 5100464"/>
              <a:gd name="connsiteX17" fmla="*/ 322182 w 1933054"/>
              <a:gd name="connsiteY17" fmla="*/ 5100464 h 5100464"/>
              <a:gd name="connsiteX18" fmla="*/ 0 w 1933054"/>
              <a:gd name="connsiteY18" fmla="*/ 4778282 h 5100464"/>
              <a:gd name="connsiteX19" fmla="*/ 0 w 1933054"/>
              <a:gd name="connsiteY19" fmla="*/ 4132148 h 5100464"/>
              <a:gd name="connsiteX20" fmla="*/ 0 w 1933054"/>
              <a:gd name="connsiteY20" fmla="*/ 3530574 h 5100464"/>
              <a:gd name="connsiteX21" fmla="*/ 0 w 1933054"/>
              <a:gd name="connsiteY21" fmla="*/ 2929000 h 5100464"/>
              <a:gd name="connsiteX22" fmla="*/ 0 w 1933054"/>
              <a:gd name="connsiteY22" fmla="*/ 2416549 h 5100464"/>
              <a:gd name="connsiteX23" fmla="*/ 0 w 1933054"/>
              <a:gd name="connsiteY23" fmla="*/ 1814975 h 5100464"/>
              <a:gd name="connsiteX24" fmla="*/ 0 w 1933054"/>
              <a:gd name="connsiteY24" fmla="*/ 1347085 h 5100464"/>
              <a:gd name="connsiteX25" fmla="*/ 0 w 1933054"/>
              <a:gd name="connsiteY25" fmla="*/ 923756 h 5100464"/>
              <a:gd name="connsiteX26" fmla="*/ 0 w 1933054"/>
              <a:gd name="connsiteY26" fmla="*/ 322182 h 510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33054" h="5100464" extrusionOk="0">
                <a:moveTo>
                  <a:pt x="0" y="322182"/>
                </a:moveTo>
                <a:cubicBezTo>
                  <a:pt x="19419" y="182241"/>
                  <a:pt x="170878" y="-3684"/>
                  <a:pt x="322182" y="0"/>
                </a:cubicBezTo>
                <a:cubicBezTo>
                  <a:pt x="480629" y="-6677"/>
                  <a:pt x="635680" y="6174"/>
                  <a:pt x="738858" y="0"/>
                </a:cubicBezTo>
                <a:cubicBezTo>
                  <a:pt x="842036" y="-6174"/>
                  <a:pt x="1011284" y="29059"/>
                  <a:pt x="1194196" y="0"/>
                </a:cubicBezTo>
                <a:cubicBezTo>
                  <a:pt x="1377108" y="-29059"/>
                  <a:pt x="1408228" y="38852"/>
                  <a:pt x="1610872" y="0"/>
                </a:cubicBezTo>
                <a:cubicBezTo>
                  <a:pt x="1824062" y="-738"/>
                  <a:pt x="1931839" y="163151"/>
                  <a:pt x="1933054" y="322182"/>
                </a:cubicBezTo>
                <a:cubicBezTo>
                  <a:pt x="1979487" y="458844"/>
                  <a:pt x="1893725" y="619174"/>
                  <a:pt x="1933054" y="790073"/>
                </a:cubicBezTo>
                <a:cubicBezTo>
                  <a:pt x="1972383" y="960972"/>
                  <a:pt x="1875443" y="1179439"/>
                  <a:pt x="1933054" y="1391646"/>
                </a:cubicBezTo>
                <a:cubicBezTo>
                  <a:pt x="1990665" y="1603853"/>
                  <a:pt x="1892516" y="1708066"/>
                  <a:pt x="1933054" y="1859536"/>
                </a:cubicBezTo>
                <a:cubicBezTo>
                  <a:pt x="1973592" y="2011006"/>
                  <a:pt x="1884686" y="2224822"/>
                  <a:pt x="1933054" y="2416549"/>
                </a:cubicBezTo>
                <a:cubicBezTo>
                  <a:pt x="1981422" y="2608276"/>
                  <a:pt x="1894724" y="2690868"/>
                  <a:pt x="1933054" y="2884440"/>
                </a:cubicBezTo>
                <a:cubicBezTo>
                  <a:pt x="1971384" y="3078012"/>
                  <a:pt x="1931093" y="3220413"/>
                  <a:pt x="1933054" y="3486013"/>
                </a:cubicBezTo>
                <a:cubicBezTo>
                  <a:pt x="1935015" y="3751613"/>
                  <a:pt x="1864158" y="3789820"/>
                  <a:pt x="1933054" y="4087587"/>
                </a:cubicBezTo>
                <a:cubicBezTo>
                  <a:pt x="2001950" y="4385354"/>
                  <a:pt x="1909350" y="4633915"/>
                  <a:pt x="1933054" y="4778282"/>
                </a:cubicBezTo>
                <a:cubicBezTo>
                  <a:pt x="1954375" y="4922765"/>
                  <a:pt x="1792564" y="5102236"/>
                  <a:pt x="1610872" y="5100464"/>
                </a:cubicBezTo>
                <a:cubicBezTo>
                  <a:pt x="1433654" y="5138351"/>
                  <a:pt x="1384021" y="5054178"/>
                  <a:pt x="1207082" y="5100464"/>
                </a:cubicBezTo>
                <a:cubicBezTo>
                  <a:pt x="1030143" y="5146750"/>
                  <a:pt x="988717" y="5054466"/>
                  <a:pt x="777519" y="5100464"/>
                </a:cubicBezTo>
                <a:cubicBezTo>
                  <a:pt x="566321" y="5146462"/>
                  <a:pt x="515083" y="5066823"/>
                  <a:pt x="322182" y="5100464"/>
                </a:cubicBezTo>
                <a:cubicBezTo>
                  <a:pt x="97798" y="5105811"/>
                  <a:pt x="-13598" y="4931281"/>
                  <a:pt x="0" y="4778282"/>
                </a:cubicBezTo>
                <a:cubicBezTo>
                  <a:pt x="-25772" y="4637558"/>
                  <a:pt x="19937" y="4394615"/>
                  <a:pt x="0" y="4132148"/>
                </a:cubicBezTo>
                <a:cubicBezTo>
                  <a:pt x="-19937" y="3869681"/>
                  <a:pt x="36957" y="3812132"/>
                  <a:pt x="0" y="3530574"/>
                </a:cubicBezTo>
                <a:cubicBezTo>
                  <a:pt x="-36957" y="3249016"/>
                  <a:pt x="8790" y="3217021"/>
                  <a:pt x="0" y="2929000"/>
                </a:cubicBezTo>
                <a:cubicBezTo>
                  <a:pt x="-8790" y="2640979"/>
                  <a:pt x="2800" y="2665496"/>
                  <a:pt x="0" y="2416549"/>
                </a:cubicBezTo>
                <a:cubicBezTo>
                  <a:pt x="-2800" y="2167602"/>
                  <a:pt x="42861" y="2045566"/>
                  <a:pt x="0" y="1814975"/>
                </a:cubicBezTo>
                <a:cubicBezTo>
                  <a:pt x="-42861" y="1584384"/>
                  <a:pt x="24962" y="1453862"/>
                  <a:pt x="0" y="1347085"/>
                </a:cubicBezTo>
                <a:cubicBezTo>
                  <a:pt x="-24962" y="1240308"/>
                  <a:pt x="28040" y="1048600"/>
                  <a:pt x="0" y="923756"/>
                </a:cubicBezTo>
                <a:cubicBezTo>
                  <a:pt x="-28040" y="798912"/>
                  <a:pt x="50477" y="571409"/>
                  <a:pt x="0" y="322182"/>
                </a:cubicBezTo>
                <a:close/>
              </a:path>
            </a:pathLst>
          </a:custGeom>
          <a:noFill/>
          <a:ln>
            <a:solidFill>
              <a:srgbClr val="FFC000"/>
            </a:solidFill>
            <a:extLst>
              <a:ext uri="{C807C97D-BFC1-408E-A445-0C87EB9F89A2}">
                <ask:lineSketchStyleProps xmlns:ask="http://schemas.microsoft.com/office/drawing/2018/sketchyshapes" sd="2762604648">
                  <a:prstGeom prst="roundRect">
                    <a:avLst/>
                  </a:prstGeom>
                  <ask:type>
                    <ask:lineSketchScribble/>
                  </ask:type>
                </ask:lineSketchStyleProps>
              </a:ext>
            </a:extLst>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テキスト ボックス 133">
            <a:extLst>
              <a:ext uri="{FF2B5EF4-FFF2-40B4-BE49-F238E27FC236}">
                <a16:creationId xmlns:a16="http://schemas.microsoft.com/office/drawing/2014/main" id="{76F200CC-C323-204A-8F56-1A27192FFFE8}"/>
              </a:ext>
            </a:extLst>
          </p:cNvPr>
          <p:cNvSpPr txBox="1"/>
          <p:nvPr/>
        </p:nvSpPr>
        <p:spPr>
          <a:xfrm>
            <a:off x="4991532" y="587646"/>
            <a:ext cx="1845276"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暗殺抑止</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情報収集体制</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35" name="矢印: 上下 134">
            <a:extLst>
              <a:ext uri="{FF2B5EF4-FFF2-40B4-BE49-F238E27FC236}">
                <a16:creationId xmlns:a16="http://schemas.microsoft.com/office/drawing/2014/main" id="{0BF6A083-A380-B225-7CF1-330FDE1C7760}"/>
              </a:ext>
            </a:extLst>
          </p:cNvPr>
          <p:cNvSpPr/>
          <p:nvPr/>
        </p:nvSpPr>
        <p:spPr>
          <a:xfrm>
            <a:off x="5734088" y="1881394"/>
            <a:ext cx="247135" cy="40011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6" name="矢印: 上下 135">
            <a:extLst>
              <a:ext uri="{FF2B5EF4-FFF2-40B4-BE49-F238E27FC236}">
                <a16:creationId xmlns:a16="http://schemas.microsoft.com/office/drawing/2014/main" id="{530946FA-F47B-128E-D742-D42B88989B26}"/>
              </a:ext>
            </a:extLst>
          </p:cNvPr>
          <p:cNvSpPr/>
          <p:nvPr/>
        </p:nvSpPr>
        <p:spPr>
          <a:xfrm>
            <a:off x="5712900" y="2729704"/>
            <a:ext cx="247135" cy="40011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7" name="矢印: 上下 136">
            <a:extLst>
              <a:ext uri="{FF2B5EF4-FFF2-40B4-BE49-F238E27FC236}">
                <a16:creationId xmlns:a16="http://schemas.microsoft.com/office/drawing/2014/main" id="{4AF8C731-D19C-5187-5B11-6E67F189CBAB}"/>
              </a:ext>
            </a:extLst>
          </p:cNvPr>
          <p:cNvSpPr/>
          <p:nvPr/>
        </p:nvSpPr>
        <p:spPr>
          <a:xfrm>
            <a:off x="5702685" y="3872128"/>
            <a:ext cx="247135" cy="52855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9" name="矢印: 上下 138">
            <a:extLst>
              <a:ext uri="{FF2B5EF4-FFF2-40B4-BE49-F238E27FC236}">
                <a16:creationId xmlns:a16="http://schemas.microsoft.com/office/drawing/2014/main" id="{0166A27B-2737-7461-5A44-1A5A4A19890B}"/>
              </a:ext>
            </a:extLst>
          </p:cNvPr>
          <p:cNvSpPr/>
          <p:nvPr/>
        </p:nvSpPr>
        <p:spPr>
          <a:xfrm>
            <a:off x="5702685" y="4850446"/>
            <a:ext cx="247135" cy="52855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0" name="テキスト ボックス 139">
            <a:extLst>
              <a:ext uri="{FF2B5EF4-FFF2-40B4-BE49-F238E27FC236}">
                <a16:creationId xmlns:a16="http://schemas.microsoft.com/office/drawing/2014/main" id="{CC62997F-EC50-D0F3-4DBE-A146B4D4EA91}"/>
              </a:ext>
            </a:extLst>
          </p:cNvPr>
          <p:cNvSpPr txBox="1"/>
          <p:nvPr/>
        </p:nvSpPr>
        <p:spPr>
          <a:xfrm>
            <a:off x="8595308" y="3116744"/>
            <a:ext cx="1993556" cy="738664"/>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警視庁・</a:t>
            </a:r>
            <a:r>
              <a:rPr lang="ja-JP" altLang="en-US" sz="1400" dirty="0">
                <a:latin typeface="BIZ UDPゴシック" panose="020B0400000000000000" pitchFamily="50" charset="-128"/>
                <a:ea typeface="BIZ UDPゴシック" panose="020B0400000000000000" pitchFamily="50" charset="-128"/>
              </a:rPr>
              <a:t>丸の内署</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特高主任</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b="1" i="0" dirty="0">
                <a:solidFill>
                  <a:srgbClr val="606060"/>
                </a:solidFill>
                <a:effectLst/>
                <a:latin typeface="BIZ UDP明朝 Medium" panose="02020500000000000000" pitchFamily="18" charset="-128"/>
                <a:ea typeface="BIZ UDP明朝 Medium" panose="02020500000000000000" pitchFamily="18" charset="-128"/>
              </a:rPr>
              <a:t>中村喜三郎</a:t>
            </a:r>
            <a:endParaRPr kumimoji="1" lang="ja-JP" altLang="en-US" sz="1400" b="1" dirty="0">
              <a:latin typeface="BIZ UDP明朝 Medium" panose="02020500000000000000" pitchFamily="18" charset="-128"/>
              <a:ea typeface="BIZ UDP明朝 Medium" panose="02020500000000000000" pitchFamily="18" charset="-128"/>
            </a:endParaRPr>
          </a:p>
        </p:txBody>
      </p:sp>
      <p:sp>
        <p:nvSpPr>
          <p:cNvPr id="141" name="テキスト ボックス 140">
            <a:extLst>
              <a:ext uri="{FF2B5EF4-FFF2-40B4-BE49-F238E27FC236}">
                <a16:creationId xmlns:a16="http://schemas.microsoft.com/office/drawing/2014/main" id="{8C8A04F5-79FF-30EC-9AE3-9EAC28012D1F}"/>
              </a:ext>
            </a:extLst>
          </p:cNvPr>
          <p:cNvSpPr txBox="1"/>
          <p:nvPr/>
        </p:nvSpPr>
        <p:spPr>
          <a:xfrm>
            <a:off x="6861145" y="3085276"/>
            <a:ext cx="1658156" cy="738664"/>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三菱</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情報担当役員</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樋口実</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42" name="矢印: 上下 141">
            <a:extLst>
              <a:ext uri="{FF2B5EF4-FFF2-40B4-BE49-F238E27FC236}">
                <a16:creationId xmlns:a16="http://schemas.microsoft.com/office/drawing/2014/main" id="{AE8AE8F6-089C-B6DE-7A73-76B55FE1A204}"/>
              </a:ext>
            </a:extLst>
          </p:cNvPr>
          <p:cNvSpPr/>
          <p:nvPr/>
        </p:nvSpPr>
        <p:spPr>
          <a:xfrm rot="16200000">
            <a:off x="6669484" y="3199396"/>
            <a:ext cx="177736" cy="612463"/>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3" name="矢印: 上下 142">
            <a:extLst>
              <a:ext uri="{FF2B5EF4-FFF2-40B4-BE49-F238E27FC236}">
                <a16:creationId xmlns:a16="http://schemas.microsoft.com/office/drawing/2014/main" id="{5D2B8C99-9AF0-057C-C00F-2983B757157F}"/>
              </a:ext>
            </a:extLst>
          </p:cNvPr>
          <p:cNvSpPr/>
          <p:nvPr/>
        </p:nvSpPr>
        <p:spPr>
          <a:xfrm rot="16200000">
            <a:off x="8506440" y="3170038"/>
            <a:ext cx="177736" cy="612463"/>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5" name="テキスト ボックス 144">
            <a:extLst>
              <a:ext uri="{FF2B5EF4-FFF2-40B4-BE49-F238E27FC236}">
                <a16:creationId xmlns:a16="http://schemas.microsoft.com/office/drawing/2014/main" id="{488B0CD4-57AC-FF08-1ABB-129646B719D7}"/>
              </a:ext>
            </a:extLst>
          </p:cNvPr>
          <p:cNvSpPr txBox="1"/>
          <p:nvPr/>
        </p:nvSpPr>
        <p:spPr>
          <a:xfrm>
            <a:off x="6931466" y="1473842"/>
            <a:ext cx="1463498" cy="369332"/>
          </a:xfrm>
          <a:prstGeom prst="rect">
            <a:avLst/>
          </a:prstGeom>
          <a:noFill/>
        </p:spPr>
        <p:txBody>
          <a:bodyPr wrap="square">
            <a:spAutoFit/>
          </a:bodyPr>
          <a:lstStyle/>
          <a:p>
            <a:pPr algn="ctr"/>
            <a:r>
              <a:rPr lang="zh-TW" altLang="en-US" sz="1800" dirty="0">
                <a:latin typeface="BIZ UDPゴシック" panose="020B0400000000000000" pitchFamily="50" charset="-128"/>
                <a:ea typeface="BIZ UDPゴシック" panose="020B0400000000000000" pitchFamily="50" charset="-128"/>
              </a:rPr>
              <a:t>池田成彬</a:t>
            </a:r>
            <a:endParaRPr lang="ja-JP" altLang="en-US" sz="1800" dirty="0">
              <a:latin typeface="BIZ UDPゴシック" panose="020B0400000000000000" pitchFamily="50" charset="-128"/>
              <a:ea typeface="BIZ UDPゴシック" panose="020B0400000000000000" pitchFamily="50" charset="-128"/>
            </a:endParaRPr>
          </a:p>
        </p:txBody>
      </p:sp>
      <p:sp>
        <p:nvSpPr>
          <p:cNvPr id="147" name="矢印: 右 146">
            <a:extLst>
              <a:ext uri="{FF2B5EF4-FFF2-40B4-BE49-F238E27FC236}">
                <a16:creationId xmlns:a16="http://schemas.microsoft.com/office/drawing/2014/main" id="{839E9CB5-AD46-9CFA-EC45-547EACFE8C77}"/>
              </a:ext>
            </a:extLst>
          </p:cNvPr>
          <p:cNvSpPr/>
          <p:nvPr/>
        </p:nvSpPr>
        <p:spPr>
          <a:xfrm rot="16200000">
            <a:off x="7004543" y="2364904"/>
            <a:ext cx="1328033" cy="16529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矢印: 上下 147">
            <a:extLst>
              <a:ext uri="{FF2B5EF4-FFF2-40B4-BE49-F238E27FC236}">
                <a16:creationId xmlns:a16="http://schemas.microsoft.com/office/drawing/2014/main" id="{F615CC81-AFD3-6809-6491-6B8EE461AB48}"/>
              </a:ext>
            </a:extLst>
          </p:cNvPr>
          <p:cNvSpPr/>
          <p:nvPr/>
        </p:nvSpPr>
        <p:spPr>
          <a:xfrm rot="16200000">
            <a:off x="6686411" y="1322889"/>
            <a:ext cx="140415" cy="702081"/>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49" name="Picture 4" descr="画像1">
            <a:extLst>
              <a:ext uri="{FF2B5EF4-FFF2-40B4-BE49-F238E27FC236}">
                <a16:creationId xmlns:a16="http://schemas.microsoft.com/office/drawing/2014/main" id="{AE19A0ED-2B82-D67D-C615-D3B2C90D5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308" y="705973"/>
            <a:ext cx="1484838" cy="1483122"/>
          </a:xfrm>
          <a:prstGeom prst="rect">
            <a:avLst/>
          </a:prstGeom>
          <a:noFill/>
          <a:extLst>
            <a:ext uri="{909E8E84-426E-40DD-AFC4-6F175D3DCCD1}">
              <a14:hiddenFill xmlns:a14="http://schemas.microsoft.com/office/drawing/2010/main">
                <a:solidFill>
                  <a:srgbClr val="FFFFFF"/>
                </a:solidFill>
              </a14:hiddenFill>
            </a:ext>
          </a:extLst>
        </p:spPr>
      </p:pic>
      <p:sp>
        <p:nvSpPr>
          <p:cNvPr id="155" name="テキスト ボックス 154">
            <a:extLst>
              <a:ext uri="{FF2B5EF4-FFF2-40B4-BE49-F238E27FC236}">
                <a16:creationId xmlns:a16="http://schemas.microsoft.com/office/drawing/2014/main" id="{5C00295C-AC49-5285-B67C-2F1D40586705}"/>
              </a:ext>
            </a:extLst>
          </p:cNvPr>
          <p:cNvSpPr txBox="1"/>
          <p:nvPr/>
        </p:nvSpPr>
        <p:spPr>
          <a:xfrm>
            <a:off x="7797286" y="5610509"/>
            <a:ext cx="1252733" cy="584775"/>
          </a:xfrm>
          <a:prstGeom prst="rect">
            <a:avLst/>
          </a:prstGeom>
          <a:noFill/>
        </p:spPr>
        <p:txBody>
          <a:bodyPr wrap="square">
            <a:spAutoFit/>
          </a:bodyPr>
          <a:lstStyle/>
          <a:p>
            <a:pPr algn="ctr"/>
            <a:r>
              <a:rPr lang="ja-JP" altLang="en-US" i="0" dirty="0">
                <a:effectLst/>
                <a:latin typeface="BIZ UDPゴシック" panose="020B0400000000000000" pitchFamily="50" charset="-128"/>
                <a:ea typeface="BIZ UDPゴシック" panose="020B0400000000000000" pitchFamily="50" charset="-128"/>
              </a:rPr>
              <a:t>松浅本店</a:t>
            </a:r>
            <a:endParaRPr lang="en-US" altLang="ja-JP" i="0" dirty="0">
              <a:effectLst/>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（大森海岸）</a:t>
            </a:r>
          </a:p>
        </p:txBody>
      </p:sp>
      <p:sp>
        <p:nvSpPr>
          <p:cNvPr id="156" name="テキスト ボックス 155">
            <a:extLst>
              <a:ext uri="{FF2B5EF4-FFF2-40B4-BE49-F238E27FC236}">
                <a16:creationId xmlns:a16="http://schemas.microsoft.com/office/drawing/2014/main" id="{67307E0A-B59A-30C3-F0B5-EB0DE4F0BAC0}"/>
              </a:ext>
            </a:extLst>
          </p:cNvPr>
          <p:cNvSpPr txBox="1"/>
          <p:nvPr/>
        </p:nvSpPr>
        <p:spPr>
          <a:xfrm>
            <a:off x="7000729" y="5597578"/>
            <a:ext cx="958627" cy="584775"/>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鳥末</a:t>
            </a:r>
            <a:endParaRPr lang="en-US" altLang="ja-JP"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（赤坂）</a:t>
            </a:r>
          </a:p>
        </p:txBody>
      </p:sp>
      <p:sp>
        <p:nvSpPr>
          <p:cNvPr id="158" name="テキスト ボックス 157">
            <a:extLst>
              <a:ext uri="{FF2B5EF4-FFF2-40B4-BE49-F238E27FC236}">
                <a16:creationId xmlns:a16="http://schemas.microsoft.com/office/drawing/2014/main" id="{9AE5F0E1-E24B-0EE8-BC13-A9219FC28632}"/>
              </a:ext>
            </a:extLst>
          </p:cNvPr>
          <p:cNvSpPr txBox="1"/>
          <p:nvPr/>
        </p:nvSpPr>
        <p:spPr>
          <a:xfrm>
            <a:off x="8839430" y="5634230"/>
            <a:ext cx="1252733" cy="553998"/>
          </a:xfrm>
          <a:prstGeom prst="rect">
            <a:avLst/>
          </a:prstGeom>
          <a:noFill/>
        </p:spPr>
        <p:txBody>
          <a:bodyPr wrap="square">
            <a:spAutoFit/>
          </a:bodyPr>
          <a:lstStyle/>
          <a:p>
            <a:pPr algn="ctr"/>
            <a:r>
              <a:rPr lang="ja-JP" altLang="en-US" i="0" dirty="0">
                <a:effectLst/>
                <a:latin typeface="BIZ UDPゴシック" panose="020B0400000000000000" pitchFamily="50" charset="-128"/>
                <a:ea typeface="BIZ UDPゴシック" panose="020B0400000000000000" pitchFamily="50" charset="-128"/>
              </a:rPr>
              <a:t>龍土軒</a:t>
            </a:r>
            <a:endParaRPr lang="en-US" altLang="ja-JP" i="0" dirty="0">
              <a:effectLst/>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（麻布龍土町）</a:t>
            </a:r>
            <a:endParaRPr lang="ja-JP" altLang="en-US" dirty="0">
              <a:latin typeface="BIZ UDPゴシック" panose="020B0400000000000000" pitchFamily="50" charset="-128"/>
              <a:ea typeface="BIZ UDPゴシック" panose="020B0400000000000000" pitchFamily="50" charset="-128"/>
            </a:endParaRPr>
          </a:p>
        </p:txBody>
      </p:sp>
      <p:sp>
        <p:nvSpPr>
          <p:cNvPr id="174" name="テキスト ボックス 173">
            <a:extLst>
              <a:ext uri="{FF2B5EF4-FFF2-40B4-BE49-F238E27FC236}">
                <a16:creationId xmlns:a16="http://schemas.microsoft.com/office/drawing/2014/main" id="{539DFF4B-5C6F-9AE2-DB21-4BE242BFE9B8}"/>
              </a:ext>
            </a:extLst>
          </p:cNvPr>
          <p:cNvSpPr txBox="1"/>
          <p:nvPr/>
        </p:nvSpPr>
        <p:spPr>
          <a:xfrm>
            <a:off x="8618438" y="4273543"/>
            <a:ext cx="1993556" cy="769441"/>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東京憲兵隊</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麹町分隊・特高課</a:t>
            </a:r>
            <a:endParaRPr kumimoji="1" lang="en-US" altLang="ja-JP" sz="1400" dirty="0">
              <a:latin typeface="BIZ UDPゴシック" panose="020B0400000000000000" pitchFamily="50" charset="-128"/>
              <a:ea typeface="BIZ UDPゴシック" panose="020B0400000000000000" pitchFamily="50" charset="-128"/>
            </a:endParaRPr>
          </a:p>
          <a:p>
            <a:pPr algn="ctr"/>
            <a:r>
              <a:rPr lang="zh-TW" altLang="en-US" sz="1600" b="1" i="0" dirty="0">
                <a:effectLst/>
                <a:latin typeface="Trebuchet MS" panose="020B0603020202020204" pitchFamily="34" charset="0"/>
              </a:rPr>
              <a:t>小坂慶助軍曹</a:t>
            </a:r>
            <a:endParaRPr kumimoji="1" lang="ja-JP" altLang="en-US" sz="1600" b="1" dirty="0">
              <a:latin typeface="BIZ UDP明朝 Medium" panose="02020500000000000000" pitchFamily="18" charset="-128"/>
              <a:ea typeface="BIZ UDP明朝 Medium" panose="02020500000000000000" pitchFamily="18" charset="-128"/>
            </a:endParaRPr>
          </a:p>
        </p:txBody>
      </p:sp>
      <p:sp>
        <p:nvSpPr>
          <p:cNvPr id="175" name="矢印: 上下 174">
            <a:extLst>
              <a:ext uri="{FF2B5EF4-FFF2-40B4-BE49-F238E27FC236}">
                <a16:creationId xmlns:a16="http://schemas.microsoft.com/office/drawing/2014/main" id="{367EFCDB-0B1D-95BD-BDA4-EDBE8C6FA31C}"/>
              </a:ext>
            </a:extLst>
          </p:cNvPr>
          <p:cNvSpPr/>
          <p:nvPr/>
        </p:nvSpPr>
        <p:spPr>
          <a:xfrm>
            <a:off x="9507687" y="3881265"/>
            <a:ext cx="183890" cy="390548"/>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7" name="テキスト ボックス 176">
            <a:extLst>
              <a:ext uri="{FF2B5EF4-FFF2-40B4-BE49-F238E27FC236}">
                <a16:creationId xmlns:a16="http://schemas.microsoft.com/office/drawing/2014/main" id="{46D0B9F7-4BF8-1C0F-8DBA-E34876A273D8}"/>
              </a:ext>
            </a:extLst>
          </p:cNvPr>
          <p:cNvSpPr txBox="1"/>
          <p:nvPr/>
        </p:nvSpPr>
        <p:spPr>
          <a:xfrm>
            <a:off x="10505106" y="4497591"/>
            <a:ext cx="1463874" cy="307777"/>
          </a:xfrm>
          <a:prstGeom prst="rect">
            <a:avLst/>
          </a:prstGeom>
          <a:noFill/>
        </p:spPr>
        <p:txBody>
          <a:bodyPr wrap="square" rtlCol="0">
            <a:spAutoFit/>
          </a:bodyPr>
          <a:lstStyle/>
          <a:p>
            <a:pPr algn="ctr"/>
            <a:r>
              <a:rPr kumimoji="1" lang="ja-JP" altLang="en-US" sz="1400" b="1" dirty="0">
                <a:latin typeface="BIZ UDP明朝 Medium" panose="02020500000000000000" pitchFamily="18" charset="-128"/>
                <a:ea typeface="BIZ UDP明朝 Medium" panose="02020500000000000000" pitchFamily="18" charset="-128"/>
              </a:rPr>
              <a:t>陸軍首脳へ</a:t>
            </a:r>
          </a:p>
        </p:txBody>
      </p:sp>
      <p:sp>
        <p:nvSpPr>
          <p:cNvPr id="178" name="矢印: 上下 177">
            <a:extLst>
              <a:ext uri="{FF2B5EF4-FFF2-40B4-BE49-F238E27FC236}">
                <a16:creationId xmlns:a16="http://schemas.microsoft.com/office/drawing/2014/main" id="{AABDAB82-C2DE-48F9-768B-8FC5C9097A46}"/>
              </a:ext>
            </a:extLst>
          </p:cNvPr>
          <p:cNvSpPr/>
          <p:nvPr/>
        </p:nvSpPr>
        <p:spPr>
          <a:xfrm rot="5400000">
            <a:off x="10450593" y="4452398"/>
            <a:ext cx="217215" cy="442627"/>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9" name="矢印: 上下 178">
            <a:extLst>
              <a:ext uri="{FF2B5EF4-FFF2-40B4-BE49-F238E27FC236}">
                <a16:creationId xmlns:a16="http://schemas.microsoft.com/office/drawing/2014/main" id="{DC44B547-BA88-843B-01FD-8552A099B6AE}"/>
              </a:ext>
            </a:extLst>
          </p:cNvPr>
          <p:cNvSpPr/>
          <p:nvPr/>
        </p:nvSpPr>
        <p:spPr>
          <a:xfrm rot="5400000">
            <a:off x="10334950" y="3283250"/>
            <a:ext cx="217215" cy="442627"/>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0" name="テキスト ボックス 179">
            <a:extLst>
              <a:ext uri="{FF2B5EF4-FFF2-40B4-BE49-F238E27FC236}">
                <a16:creationId xmlns:a16="http://schemas.microsoft.com/office/drawing/2014/main" id="{0945B2E9-45F8-2C9D-33B3-A5116B052D1F}"/>
              </a:ext>
            </a:extLst>
          </p:cNvPr>
          <p:cNvSpPr txBox="1"/>
          <p:nvPr/>
        </p:nvSpPr>
        <p:spPr>
          <a:xfrm>
            <a:off x="10664871" y="3194955"/>
            <a:ext cx="993347" cy="523220"/>
          </a:xfrm>
          <a:prstGeom prst="rect">
            <a:avLst/>
          </a:prstGeom>
          <a:noFill/>
        </p:spPr>
        <p:txBody>
          <a:bodyPr wrap="square" rtlCol="0">
            <a:spAutoFit/>
          </a:bodyPr>
          <a:lstStyle/>
          <a:p>
            <a:pPr algn="ctr"/>
            <a:r>
              <a:rPr kumimoji="1" lang="ja-JP" altLang="en-US" sz="1400" b="1" dirty="0">
                <a:latin typeface="BIZ UDP明朝 Medium" panose="02020500000000000000" pitchFamily="18" charset="-128"/>
                <a:ea typeface="BIZ UDP明朝 Medium" panose="02020500000000000000" pitchFamily="18" charset="-128"/>
              </a:rPr>
              <a:t>内務省</a:t>
            </a:r>
            <a:endParaRPr kumimoji="1" lang="en-US" altLang="ja-JP" sz="1400" b="1" dirty="0">
              <a:latin typeface="BIZ UDP明朝 Medium" panose="02020500000000000000" pitchFamily="18" charset="-128"/>
              <a:ea typeface="BIZ UDP明朝 Medium" panose="02020500000000000000" pitchFamily="18" charset="-128"/>
            </a:endParaRPr>
          </a:p>
          <a:p>
            <a:pPr algn="ctr"/>
            <a:r>
              <a:rPr kumimoji="1" lang="ja-JP" altLang="en-US" sz="1400" b="1" dirty="0">
                <a:latin typeface="BIZ UDP明朝 Medium" panose="02020500000000000000" pitchFamily="18" charset="-128"/>
                <a:ea typeface="BIZ UDP明朝 Medium" panose="02020500000000000000" pitchFamily="18" charset="-128"/>
              </a:rPr>
              <a:t>警保局へ</a:t>
            </a:r>
          </a:p>
        </p:txBody>
      </p:sp>
      <p:cxnSp>
        <p:nvCxnSpPr>
          <p:cNvPr id="182" name="直線矢印コネクタ 181">
            <a:extLst>
              <a:ext uri="{FF2B5EF4-FFF2-40B4-BE49-F238E27FC236}">
                <a16:creationId xmlns:a16="http://schemas.microsoft.com/office/drawing/2014/main" id="{E121532B-7FD7-B08D-8829-31A7E718371C}"/>
              </a:ext>
            </a:extLst>
          </p:cNvPr>
          <p:cNvCxnSpPr>
            <a:stCxn id="141" idx="2"/>
            <a:endCxn id="156" idx="0"/>
          </p:cNvCxnSpPr>
          <p:nvPr/>
        </p:nvCxnSpPr>
        <p:spPr>
          <a:xfrm flipH="1">
            <a:off x="7480043" y="3823940"/>
            <a:ext cx="210180" cy="1773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B398717A-C282-25EB-8CB8-C49DEE8451F0}"/>
              </a:ext>
            </a:extLst>
          </p:cNvPr>
          <p:cNvCxnSpPr>
            <a:stCxn id="141" idx="2"/>
            <a:endCxn id="155" idx="0"/>
          </p:cNvCxnSpPr>
          <p:nvPr/>
        </p:nvCxnSpPr>
        <p:spPr>
          <a:xfrm>
            <a:off x="7690223" y="3823940"/>
            <a:ext cx="733430" cy="178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a:extLst>
              <a:ext uri="{FF2B5EF4-FFF2-40B4-BE49-F238E27FC236}">
                <a16:creationId xmlns:a16="http://schemas.microsoft.com/office/drawing/2014/main" id="{769AFAEE-768B-65EE-CE3D-E540A5AFE8C4}"/>
              </a:ext>
            </a:extLst>
          </p:cNvPr>
          <p:cNvCxnSpPr>
            <a:stCxn id="141" idx="2"/>
            <a:endCxn id="158" idx="0"/>
          </p:cNvCxnSpPr>
          <p:nvPr/>
        </p:nvCxnSpPr>
        <p:spPr>
          <a:xfrm>
            <a:off x="7690223" y="3823940"/>
            <a:ext cx="1775574" cy="1810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590AD061-5290-CC2A-7BD9-718588873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676" y="706371"/>
            <a:ext cx="1031736" cy="1483122"/>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コネクタ: カギ線 1030">
            <a:extLst>
              <a:ext uri="{FF2B5EF4-FFF2-40B4-BE49-F238E27FC236}">
                <a16:creationId xmlns:a16="http://schemas.microsoft.com/office/drawing/2014/main" id="{5B4AE55B-04C1-1092-1CC6-7E33FD381FB4}"/>
              </a:ext>
            </a:extLst>
          </p:cNvPr>
          <p:cNvCxnSpPr>
            <a:stCxn id="145" idx="0"/>
          </p:cNvCxnSpPr>
          <p:nvPr/>
        </p:nvCxnSpPr>
        <p:spPr>
          <a:xfrm rot="5400000" flipH="1" flipV="1">
            <a:off x="7910594" y="806427"/>
            <a:ext cx="420037" cy="914795"/>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33" name="テキスト ボックス 1032">
            <a:extLst>
              <a:ext uri="{FF2B5EF4-FFF2-40B4-BE49-F238E27FC236}">
                <a16:creationId xmlns:a16="http://schemas.microsoft.com/office/drawing/2014/main" id="{197FA9D3-4E7D-BA8B-8899-5FC9A5D34089}"/>
              </a:ext>
            </a:extLst>
          </p:cNvPr>
          <p:cNvSpPr txBox="1"/>
          <p:nvPr/>
        </p:nvSpPr>
        <p:spPr>
          <a:xfrm>
            <a:off x="8912237" y="456026"/>
            <a:ext cx="819040" cy="284362"/>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北一輝</a:t>
            </a:r>
          </a:p>
        </p:txBody>
      </p:sp>
      <p:sp>
        <p:nvSpPr>
          <p:cNvPr id="1034" name="テキスト ボックス 1033">
            <a:extLst>
              <a:ext uri="{FF2B5EF4-FFF2-40B4-BE49-F238E27FC236}">
                <a16:creationId xmlns:a16="http://schemas.microsoft.com/office/drawing/2014/main" id="{E89BD986-DCD1-DED0-6311-65C474582088}"/>
              </a:ext>
            </a:extLst>
          </p:cNvPr>
          <p:cNvSpPr txBox="1"/>
          <p:nvPr/>
        </p:nvSpPr>
        <p:spPr>
          <a:xfrm>
            <a:off x="10694945" y="461827"/>
            <a:ext cx="819040"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田中光顕</a:t>
            </a:r>
          </a:p>
        </p:txBody>
      </p:sp>
      <p:sp>
        <p:nvSpPr>
          <p:cNvPr id="1036" name="テキスト ボックス 1035">
            <a:extLst>
              <a:ext uri="{FF2B5EF4-FFF2-40B4-BE49-F238E27FC236}">
                <a16:creationId xmlns:a16="http://schemas.microsoft.com/office/drawing/2014/main" id="{6A047DAB-B984-A07E-D215-01F217DAC36B}"/>
              </a:ext>
            </a:extLst>
          </p:cNvPr>
          <p:cNvSpPr txBox="1"/>
          <p:nvPr/>
        </p:nvSpPr>
        <p:spPr>
          <a:xfrm>
            <a:off x="9040970" y="2549818"/>
            <a:ext cx="1206191" cy="338554"/>
          </a:xfrm>
          <a:prstGeom prst="rect">
            <a:avLst/>
          </a:prstGeom>
          <a:noFill/>
        </p:spPr>
        <p:txBody>
          <a:bodyPr wrap="square">
            <a:spAutoFit/>
          </a:bodyPr>
          <a:lstStyle/>
          <a:p>
            <a:pPr algn="ctr"/>
            <a:r>
              <a:rPr lang="ja-JP" altLang="en-US" sz="1600" i="0" dirty="0">
                <a:solidFill>
                  <a:srgbClr val="333334"/>
                </a:solidFill>
                <a:effectLst/>
                <a:latin typeface="BIZ UDPゴシック" panose="020B0400000000000000" pitchFamily="50" charset="-128"/>
                <a:ea typeface="BIZ UDPゴシック" panose="020B0400000000000000" pitchFamily="50" charset="-128"/>
              </a:rPr>
              <a:t>岩崎久彌</a:t>
            </a:r>
          </a:p>
        </p:txBody>
      </p:sp>
      <p:cxnSp>
        <p:nvCxnSpPr>
          <p:cNvPr id="1039" name="直線矢印コネクタ 1038">
            <a:extLst>
              <a:ext uri="{FF2B5EF4-FFF2-40B4-BE49-F238E27FC236}">
                <a16:creationId xmlns:a16="http://schemas.microsoft.com/office/drawing/2014/main" id="{238AC2E9-23F6-07C9-7DC6-B6A5314B892B}"/>
              </a:ext>
            </a:extLst>
          </p:cNvPr>
          <p:cNvCxnSpPr/>
          <p:nvPr/>
        </p:nvCxnSpPr>
        <p:spPr>
          <a:xfrm flipV="1">
            <a:off x="7959356" y="2738400"/>
            <a:ext cx="1208759" cy="48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1" name="コネクタ: カギ線 1040">
            <a:extLst>
              <a:ext uri="{FF2B5EF4-FFF2-40B4-BE49-F238E27FC236}">
                <a16:creationId xmlns:a16="http://schemas.microsoft.com/office/drawing/2014/main" id="{C17A9380-90E1-F1F4-237C-58BDB1395570}"/>
              </a:ext>
            </a:extLst>
          </p:cNvPr>
          <p:cNvCxnSpPr>
            <a:stCxn id="3076" idx="2"/>
          </p:cNvCxnSpPr>
          <p:nvPr/>
        </p:nvCxnSpPr>
        <p:spPr>
          <a:xfrm rot="5400000">
            <a:off x="10356044" y="1913595"/>
            <a:ext cx="529602" cy="10813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42" name="テキスト ボックス 1041">
            <a:extLst>
              <a:ext uri="{FF2B5EF4-FFF2-40B4-BE49-F238E27FC236}">
                <a16:creationId xmlns:a16="http://schemas.microsoft.com/office/drawing/2014/main" id="{98DFAA66-A02E-1B33-4710-AB40753FF287}"/>
              </a:ext>
            </a:extLst>
          </p:cNvPr>
          <p:cNvSpPr txBox="1"/>
          <p:nvPr/>
        </p:nvSpPr>
        <p:spPr>
          <a:xfrm>
            <a:off x="8887946" y="2417220"/>
            <a:ext cx="1463874" cy="246221"/>
          </a:xfrm>
          <a:prstGeom prst="rect">
            <a:avLst/>
          </a:prstGeom>
          <a:noFill/>
        </p:spPr>
        <p:txBody>
          <a:bodyPr wrap="square" rtlCol="0">
            <a:spAutoFit/>
          </a:bodyPr>
          <a:lstStyle/>
          <a:p>
            <a:pPr algn="ctr"/>
            <a:r>
              <a:rPr kumimoji="1" lang="ja-JP" altLang="en-US" sz="1000" b="1" dirty="0">
                <a:latin typeface="BIZ UDP明朝 Medium" panose="02020500000000000000" pitchFamily="18" charset="-128"/>
                <a:ea typeface="BIZ UDP明朝 Medium" panose="02020500000000000000" pitchFamily="18" charset="-128"/>
              </a:rPr>
              <a:t>三菱合名社長</a:t>
            </a:r>
          </a:p>
        </p:txBody>
      </p:sp>
      <p:pic>
        <p:nvPicPr>
          <p:cNvPr id="1043" name="Picture 42" descr="malicious user_s">
            <a:extLst>
              <a:ext uri="{FF2B5EF4-FFF2-40B4-BE49-F238E27FC236}">
                <a16:creationId xmlns:a16="http://schemas.microsoft.com/office/drawing/2014/main" id="{627EB2CF-A8A7-AA9B-18FE-FE9DA0D9F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1484" y="4768991"/>
            <a:ext cx="559576" cy="59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68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1043"/>
                                        </p:tgtEl>
                                        <p:attrNameLst>
                                          <p:attrName>ppt_x</p:attrName>
                                        </p:attrNameLst>
                                      </p:cBhvr>
                                      <p:tavLst>
                                        <p:tav tm="0">
                                          <p:val>
                                            <p:strVal val="ppt_x"/>
                                          </p:val>
                                        </p:tav>
                                        <p:tav tm="100000">
                                          <p:val>
                                            <p:strVal val="ppt_x"/>
                                          </p:val>
                                        </p:tav>
                                      </p:tavLst>
                                    </p:anim>
                                    <p:anim calcmode="lin" valueType="num">
                                      <p:cBhvr additive="base">
                                        <p:cTn id="7" dur="1000"/>
                                        <p:tgtEl>
                                          <p:spTgt spid="1043"/>
                                        </p:tgtEl>
                                        <p:attrNameLst>
                                          <p:attrName>ppt_y</p:attrName>
                                        </p:attrNameLst>
                                      </p:cBhvr>
                                      <p:tavLst>
                                        <p:tav tm="0">
                                          <p:val>
                                            <p:strVal val="ppt_y"/>
                                          </p:val>
                                        </p:tav>
                                        <p:tav tm="100000">
                                          <p:val>
                                            <p:strVal val="1+ppt_h/2"/>
                                          </p:val>
                                        </p:tav>
                                      </p:tavLst>
                                    </p:anim>
                                    <p:set>
                                      <p:cBhvr>
                                        <p:cTn id="8" dur="1" fill="hold">
                                          <p:stCondLst>
                                            <p:cond delay="999"/>
                                          </p:stCondLst>
                                        </p:cTn>
                                        <p:tgtEl>
                                          <p:spTgt spid="10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大正期に日本一の年商を誇った“幻の総合商社：鈴木商店”</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074" name="Picture 2">
            <a:extLst>
              <a:ext uri="{FF2B5EF4-FFF2-40B4-BE49-F238E27FC236}">
                <a16:creationId xmlns:a16="http://schemas.microsoft.com/office/drawing/2014/main" id="{BADA54EB-1460-C421-3C15-D62133377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01" y="569874"/>
            <a:ext cx="5729878" cy="454809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C9B344A-CBFB-5E18-40D7-EFC84E0BAD36}"/>
              </a:ext>
            </a:extLst>
          </p:cNvPr>
          <p:cNvSpPr txBox="1"/>
          <p:nvPr/>
        </p:nvSpPr>
        <p:spPr>
          <a:xfrm>
            <a:off x="144001" y="5064175"/>
            <a:ext cx="5873879"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出所：鈴木商店記念館</a:t>
            </a:r>
            <a:endParaRPr lang="en-US" altLang="ja-JP" sz="1200" dirty="0">
              <a:latin typeface="BIZ UDPゴシック" panose="020B0400000000000000" pitchFamily="50" charset="-128"/>
              <a:ea typeface="BIZ UDPゴシック" panose="020B0400000000000000" pitchFamily="50" charset="-128"/>
            </a:endParaRPr>
          </a:p>
        </p:txBody>
      </p:sp>
      <p:pic>
        <p:nvPicPr>
          <p:cNvPr id="8" name="Picture 4">
            <a:extLst>
              <a:ext uri="{FF2B5EF4-FFF2-40B4-BE49-F238E27FC236}">
                <a16:creationId xmlns:a16="http://schemas.microsoft.com/office/drawing/2014/main" id="{4249B526-6138-177A-86BD-1DEB15D50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335" y="838818"/>
            <a:ext cx="2779914" cy="4202576"/>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FBD15C52-A1ED-1218-7B49-52F21133982D}"/>
              </a:ext>
            </a:extLst>
          </p:cNvPr>
          <p:cNvSpPr txBox="1"/>
          <p:nvPr/>
        </p:nvSpPr>
        <p:spPr>
          <a:xfrm>
            <a:off x="216001" y="5411501"/>
            <a:ext cx="11869732" cy="1077218"/>
          </a:xfrm>
          <a:prstGeom prst="rect">
            <a:avLst/>
          </a:prstGeom>
          <a:noFill/>
        </p:spPr>
        <p:txBody>
          <a:bodyPr wrap="square">
            <a:spAutoFit/>
          </a:bodyPr>
          <a:lstStyle/>
          <a:p>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帝国興信所（後の帝国データバンク）が大正</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6(1917)</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年</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12</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月に三菱（資）査業部に報告した調査書で、鈴木商店の全ての事業を網羅し、直営事業</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29,</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分身会社</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19,</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主要関係会社</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14</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についての調査報告書。</a:t>
            </a:r>
            <a:br>
              <a:rPr lang="ja-JP" altLang="en-US" sz="1600" dirty="0">
                <a:latin typeface="BIZ UDPゴシック" panose="020B0400000000000000" pitchFamily="50" charset="-128"/>
                <a:ea typeface="BIZ UDPゴシック" panose="020B0400000000000000" pitchFamily="50" charset="-128"/>
              </a:rPr>
            </a:b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大正</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7(1918)</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年に、</a:t>
            </a: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三菱合資は、営業部を独立させ「三菱商事」として設立</a:t>
            </a:r>
            <a:r>
              <a:rPr lang="ja-JP" altLang="en-US" sz="1600" b="0" i="0" dirty="0">
                <a:effectLst/>
                <a:latin typeface="BIZ UDPゴシック" panose="020B0400000000000000" pitchFamily="50" charset="-128"/>
                <a:ea typeface="BIZ UDPゴシック" panose="020B0400000000000000" pitchFamily="50" charset="-128"/>
              </a:rPr>
              <a:t>するため、</a:t>
            </a: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鈴木商店が日本一の総合商社</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となった大正</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6</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1917</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）年、急遽帝国興信所に調査を依頼したものと思われる。</a:t>
            </a:r>
            <a:endParaRPr lang="ja-JP" altLang="en-US" sz="16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41D55D0-097D-70DC-C6AC-7471CE223502}"/>
              </a:ext>
            </a:extLst>
          </p:cNvPr>
          <p:cNvSpPr txBox="1"/>
          <p:nvPr/>
        </p:nvSpPr>
        <p:spPr>
          <a:xfrm>
            <a:off x="10101430" y="4799368"/>
            <a:ext cx="1764256"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出所：鈴木商店記念館</a:t>
            </a:r>
            <a:endParaRPr lang="en-US" altLang="ja-JP" sz="12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18331BB7-412E-1D0B-7FD8-FB8AFF2C12D6}"/>
              </a:ext>
            </a:extLst>
          </p:cNvPr>
          <p:cNvSpPr txBox="1"/>
          <p:nvPr/>
        </p:nvSpPr>
        <p:spPr>
          <a:xfrm rot="484762">
            <a:off x="6455502" y="995035"/>
            <a:ext cx="461665" cy="3841963"/>
          </a:xfrm>
          <a:prstGeom prst="rect">
            <a:avLst/>
          </a:prstGeom>
          <a:noFill/>
        </p:spPr>
        <p:txBody>
          <a:bodyPr vert="eaVert" wrap="square" rtlCol="0">
            <a:spAutoFit/>
          </a:bodyPr>
          <a:lstStyle/>
          <a:p>
            <a:pPr algn="ctr"/>
            <a:r>
              <a:rPr kumimoji="1" lang="ja-JP" altLang="en-US" dirty="0">
                <a:solidFill>
                  <a:srgbClr val="002060"/>
                </a:solidFill>
                <a:latin typeface="BIZ UDPゴシック" panose="020B0400000000000000" pitchFamily="50" charset="-128"/>
                <a:ea typeface="BIZ UDPゴシック" panose="020B0400000000000000" pitchFamily="50" charset="-128"/>
              </a:rPr>
              <a:t>三菱商事設立の参考資料となった。</a:t>
            </a:r>
          </a:p>
        </p:txBody>
      </p:sp>
      <p:sp>
        <p:nvSpPr>
          <p:cNvPr id="14" name="矢印: 右 13">
            <a:extLst>
              <a:ext uri="{FF2B5EF4-FFF2-40B4-BE49-F238E27FC236}">
                <a16:creationId xmlns:a16="http://schemas.microsoft.com/office/drawing/2014/main" id="{4AF003B9-9802-0DC5-A2AA-9A7BA32E1A65}"/>
              </a:ext>
            </a:extLst>
          </p:cNvPr>
          <p:cNvSpPr/>
          <p:nvPr/>
        </p:nvSpPr>
        <p:spPr>
          <a:xfrm>
            <a:off x="6841865" y="3130473"/>
            <a:ext cx="494851" cy="259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42FE544-212B-8D4B-5C88-74B4A5D64D39}"/>
              </a:ext>
            </a:extLst>
          </p:cNvPr>
          <p:cNvSpPr txBox="1"/>
          <p:nvPr/>
        </p:nvSpPr>
        <p:spPr>
          <a:xfrm>
            <a:off x="6723529" y="511284"/>
            <a:ext cx="4260027"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三菱合資による鈴木商店調査報告書</a:t>
            </a:r>
            <a:endParaRPr lang="en-US" altLang="ja-JP"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77072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三井物産支店長会議：鈴木商店の情報収集体制と特命社員</a:t>
            </a:r>
          </a:p>
        </p:txBody>
      </p:sp>
      <p:pic>
        <p:nvPicPr>
          <p:cNvPr id="2050" name="Picture 2">
            <a:extLst>
              <a:ext uri="{FF2B5EF4-FFF2-40B4-BE49-F238E27FC236}">
                <a16:creationId xmlns:a16="http://schemas.microsoft.com/office/drawing/2014/main" id="{1FBEBF54-575B-DEDD-56AE-32B0E030F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93" y="1190542"/>
            <a:ext cx="3205333" cy="46549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22CA4DE-951C-55EC-6D7A-D1EBDCD2077E}"/>
              </a:ext>
            </a:extLst>
          </p:cNvPr>
          <p:cNvSpPr txBox="1"/>
          <p:nvPr/>
        </p:nvSpPr>
        <p:spPr>
          <a:xfrm>
            <a:off x="717511" y="5811120"/>
            <a:ext cx="207806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出所：三井文庫</a:t>
            </a:r>
          </a:p>
        </p:txBody>
      </p:sp>
      <p:sp>
        <p:nvSpPr>
          <p:cNvPr id="7" name="テキスト ボックス 6">
            <a:extLst>
              <a:ext uri="{FF2B5EF4-FFF2-40B4-BE49-F238E27FC236}">
                <a16:creationId xmlns:a16="http://schemas.microsoft.com/office/drawing/2014/main" id="{7427B17E-F315-7D20-41EF-35D305DB17F6}"/>
              </a:ext>
            </a:extLst>
          </p:cNvPr>
          <p:cNvSpPr txBox="1"/>
          <p:nvPr/>
        </p:nvSpPr>
        <p:spPr>
          <a:xfrm>
            <a:off x="3006764" y="6118897"/>
            <a:ext cx="609958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出所：鈴木商店記念館</a:t>
            </a:r>
            <a:endParaRPr lang="en-US" altLang="ja-JP" sz="1200" dirty="0">
              <a:latin typeface="BIZ UDPゴシック" panose="020B0400000000000000" pitchFamily="50" charset="-128"/>
              <a:ea typeface="BIZ UDPゴシック" panose="020B0400000000000000" pitchFamily="50" charset="-128"/>
            </a:endParaRPr>
          </a:p>
          <a:p>
            <a:pPr algn="ctr"/>
            <a:r>
              <a:rPr lang="en-US" altLang="ja-JP" sz="1200" dirty="0">
                <a:latin typeface="BIZ UDPゴシック" panose="020B0400000000000000" pitchFamily="50" charset="-128"/>
                <a:ea typeface="BIZ UDPゴシック" panose="020B0400000000000000" pitchFamily="50" charset="-128"/>
              </a:rPr>
              <a:t>http://www.suzukishoten-museum.com/blog/post-254.php</a:t>
            </a:r>
            <a:endParaRPr lang="ja-JP" altLang="en-US" sz="1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66E0BF8-00A2-E807-224C-09F30481CAC8}"/>
              </a:ext>
            </a:extLst>
          </p:cNvPr>
          <p:cNvSpPr txBox="1"/>
          <p:nvPr/>
        </p:nvSpPr>
        <p:spPr>
          <a:xfrm>
            <a:off x="3533337" y="1229743"/>
            <a:ext cx="8428069" cy="1169551"/>
          </a:xfrm>
          <a:prstGeom prst="rect">
            <a:avLst/>
          </a:prstGeom>
          <a:noFill/>
          <a:ln>
            <a:solidFill>
              <a:srgbClr val="C00000"/>
            </a:solidFill>
          </a:ln>
        </p:spPr>
        <p:txBody>
          <a:bodyPr wrap="square">
            <a:spAutoFit/>
          </a:bodyPr>
          <a:lstStyle/>
          <a:p>
            <a:r>
              <a:rPr lang="ja-JP" altLang="en-US" sz="1400" b="1" i="0" u="sng" dirty="0">
                <a:solidFill>
                  <a:srgbClr val="333333"/>
                </a:solidFill>
                <a:effectLst/>
                <a:latin typeface="BIZ UDP明朝 Medium" panose="02020500000000000000" pitchFamily="18" charset="-128"/>
                <a:ea typeface="BIZ UDP明朝 Medium" panose="02020500000000000000" pitchFamily="18" charset="-128"/>
              </a:rPr>
              <a:t>「特務機関設置の可否」</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については、重要市場所在の支店に遊軍として新商売の開拓、その他社務発展に関する調査、研究報告等の必要性から「特務機関」設置の可否が提起された。これは近年、鈴木の海外店の「インフォーメーション」が殊の外早く、ロンドンにおいては最も「インフォーメーション」早い。当社（三井）は鈴木に後れをとること少なからずあり、感服すると同時に驚くことがある。鈴木は、欧州人を使用しているためではないか、これに対抗する「特務機関」の必要性を提案している。</a:t>
            </a:r>
            <a:endParaRPr lang="ja-JP" altLang="en-US" sz="1400" b="1" dirty="0">
              <a:latin typeface="BIZ UDP明朝 Medium" panose="02020500000000000000" pitchFamily="18" charset="-128"/>
              <a:ea typeface="BIZ UDP明朝 Medium" panose="02020500000000000000" pitchFamily="18" charset="-128"/>
            </a:endParaRPr>
          </a:p>
        </p:txBody>
      </p:sp>
      <p:sp>
        <p:nvSpPr>
          <p:cNvPr id="11" name="テキスト ボックス 10">
            <a:extLst>
              <a:ext uri="{FF2B5EF4-FFF2-40B4-BE49-F238E27FC236}">
                <a16:creationId xmlns:a16="http://schemas.microsoft.com/office/drawing/2014/main" id="{36A6B007-8DA0-FA30-99DD-E6095D963FED}"/>
              </a:ext>
            </a:extLst>
          </p:cNvPr>
          <p:cNvSpPr txBox="1"/>
          <p:nvPr/>
        </p:nvSpPr>
        <p:spPr>
          <a:xfrm>
            <a:off x="230593" y="497657"/>
            <a:ext cx="11839488" cy="369332"/>
          </a:xfrm>
          <a:prstGeom prst="rect">
            <a:avLst/>
          </a:prstGeom>
          <a:noFill/>
        </p:spPr>
        <p:txBody>
          <a:bodyPr wrap="square">
            <a:spAutoFit/>
          </a:bodyPr>
          <a:lstStyle/>
          <a:p>
            <a:r>
              <a:rPr lang="ja-JP" altLang="en-US" b="1" i="0" dirty="0">
                <a:solidFill>
                  <a:srgbClr val="333333"/>
                </a:solidFill>
                <a:effectLst/>
                <a:latin typeface="BIZ UDPゴシック" panose="020B0400000000000000" pitchFamily="50" charset="-128"/>
                <a:ea typeface="BIZ UDPゴシック" panose="020B0400000000000000" pitchFamily="50" charset="-128"/>
              </a:rPr>
              <a:t>三井物産の支店長会議は、海外支店を含む各支店長（出張員も含む）を東京に召集して</a:t>
            </a:r>
            <a:r>
              <a:rPr lang="en-US" altLang="ja-JP" b="1" i="0" dirty="0">
                <a:solidFill>
                  <a:srgbClr val="333333"/>
                </a:solidFill>
                <a:effectLst/>
                <a:latin typeface="BIZ UDPゴシック" panose="020B0400000000000000" pitchFamily="50" charset="-128"/>
                <a:ea typeface="BIZ UDPゴシック" panose="020B0400000000000000" pitchFamily="50" charset="-128"/>
              </a:rPr>
              <a:t>10</a:t>
            </a:r>
            <a:r>
              <a:rPr lang="ja-JP" altLang="en-US" b="1" i="0" dirty="0">
                <a:solidFill>
                  <a:srgbClr val="333333"/>
                </a:solidFill>
                <a:effectLst/>
                <a:latin typeface="BIZ UDPゴシック" panose="020B0400000000000000" pitchFamily="50" charset="-128"/>
                <a:ea typeface="BIZ UDPゴシック" panose="020B0400000000000000" pitchFamily="50" charset="-128"/>
              </a:rPr>
              <a:t>日以上にわたって開催。</a:t>
            </a:r>
            <a:endParaRPr lang="en-US" altLang="ja-JP" b="1" i="0" dirty="0">
              <a:solidFill>
                <a:srgbClr val="333333"/>
              </a:solidFill>
              <a:effectLst/>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FD9B937B-7621-AFC0-3907-81E6591F2213}"/>
              </a:ext>
            </a:extLst>
          </p:cNvPr>
          <p:cNvSpPr txBox="1"/>
          <p:nvPr/>
        </p:nvSpPr>
        <p:spPr>
          <a:xfrm>
            <a:off x="3562574" y="2583029"/>
            <a:ext cx="8482406" cy="1384995"/>
          </a:xfrm>
          <a:prstGeom prst="rect">
            <a:avLst/>
          </a:prstGeom>
          <a:noFill/>
          <a:ln>
            <a:solidFill>
              <a:srgbClr val="C00000"/>
            </a:solidFill>
          </a:ln>
        </p:spPr>
        <p:txBody>
          <a:bodyPr wrap="square">
            <a:spAutoFit/>
          </a:bodyPr>
          <a:lstStyle/>
          <a:p>
            <a:pPr algn="l" fontAlgn="base"/>
            <a:r>
              <a:rPr lang="ja-JP" altLang="en-US" sz="1400" b="1" i="0" u="sng" dirty="0">
                <a:effectLst/>
                <a:latin typeface="BIZ UDP明朝 Medium" panose="02020500000000000000" pitchFamily="18" charset="-128"/>
                <a:ea typeface="BIZ UDP明朝 Medium" panose="02020500000000000000" pitchFamily="18" charset="-128"/>
              </a:rPr>
              <a:t>「鈴木商店のインフォーメーション迅速の事」</a:t>
            </a:r>
            <a:r>
              <a:rPr lang="ja-JP" altLang="en-US" sz="1400" b="1" i="0" dirty="0">
                <a:effectLst/>
                <a:latin typeface="BIZ UDP明朝 Medium" panose="02020500000000000000" pitchFamily="18" charset="-128"/>
                <a:ea typeface="BIZ UDP明朝 Medium" panose="02020500000000000000" pitchFamily="18" charset="-128"/>
              </a:rPr>
              <a:t>では、砂糖、小麦、黒鉛、石炭等の例を挙げて悉く鈴木の情報の早さを報告している。</a:t>
            </a:r>
          </a:p>
          <a:p>
            <a:pPr algn="l" fontAlgn="base"/>
            <a:r>
              <a:rPr lang="ja-JP" altLang="en-US" sz="1400" b="1" i="0" dirty="0">
                <a:effectLst/>
                <a:latin typeface="BIZ UDP明朝 Medium" panose="02020500000000000000" pitchFamily="18" charset="-128"/>
                <a:ea typeface="BIZ UDP明朝 Medium" panose="02020500000000000000" pitchFamily="18" charset="-128"/>
              </a:rPr>
              <a:t>◇朝鮮の黒鉛に関し、ロンドン支店に取扱いを要請したが、山下黒鉛以外は売捌くのが難しいとの回答であった。たまたま神戸の鈴木に来た書状を或る筋より入手したところ、その報告は実に詳細を極めており、これによると山下の黒鉛より当社（三井）の物の方が売捌き易い旨が記載あり、山下の物でなければならないと云う固定観念ではなく、新規の銘柄について研究している模様であったと報告している。</a:t>
            </a:r>
          </a:p>
        </p:txBody>
      </p:sp>
      <p:sp>
        <p:nvSpPr>
          <p:cNvPr id="15" name="テキスト ボックス 14">
            <a:extLst>
              <a:ext uri="{FF2B5EF4-FFF2-40B4-BE49-F238E27FC236}">
                <a16:creationId xmlns:a16="http://schemas.microsoft.com/office/drawing/2014/main" id="{D4901461-3C4C-1621-304E-1AD684D979E1}"/>
              </a:ext>
            </a:extLst>
          </p:cNvPr>
          <p:cNvSpPr txBox="1"/>
          <p:nvPr/>
        </p:nvSpPr>
        <p:spPr>
          <a:xfrm>
            <a:off x="3533336" y="4158366"/>
            <a:ext cx="8536745" cy="1600438"/>
          </a:xfrm>
          <a:prstGeom prst="rect">
            <a:avLst/>
          </a:prstGeom>
          <a:noFill/>
          <a:ln>
            <a:solidFill>
              <a:srgbClr val="C00000"/>
            </a:solidFill>
          </a:ln>
        </p:spPr>
        <p:txBody>
          <a:bodyPr wrap="square">
            <a:spAutoFit/>
          </a:bodyPr>
          <a:lstStyle/>
          <a:p>
            <a:pPr algn="l" fontAlgn="base"/>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鈴木商店には、山地孝二という語学堪能な特命社員が活躍した。大正</a:t>
            </a:r>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3(1914)</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年、第一次世界大戦が勃発すると鈴木商店も世界各地から情報収集する必要から、海外の駐在員事務所でカバーできない地域について急きょ移動出張員の派遣を決定した。移民日本人が多く住む中南米の情報収集もあり、英語、スペイン語堪能な山地の派遣が決まった。</a:t>
            </a:r>
            <a:endParaRPr lang="en-US" altLang="ja-JP" sz="1400" b="1" i="0" dirty="0">
              <a:solidFill>
                <a:srgbClr val="333333"/>
              </a:solidFill>
              <a:effectLst/>
              <a:latin typeface="BIZ UDP明朝 Medium" panose="02020500000000000000" pitchFamily="18" charset="-128"/>
              <a:ea typeface="BIZ UDP明朝 Medium" panose="02020500000000000000" pitchFamily="18" charset="-128"/>
            </a:endParaRPr>
          </a:p>
          <a:p>
            <a:pPr algn="l" fontAlgn="base"/>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1917</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年から</a:t>
            </a:r>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1921</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年の約</a:t>
            </a:r>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4</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年間にわたる長期出張中には、世界各地を巡回しており、インドネシアジャワ島スメンコウ製糖工場視察風景のほか、鈴木商店シンガポール支店</a:t>
            </a:r>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南米各地の港湾荷役風景など各地での情報収集活動の模様が写真により記録されている。</a:t>
            </a:r>
          </a:p>
        </p:txBody>
      </p:sp>
    </p:spTree>
    <p:extLst>
      <p:ext uri="{BB962C8B-B14F-4D97-AF65-F5344CB8AC3E}">
        <p14:creationId xmlns:p14="http://schemas.microsoft.com/office/powerpoint/2010/main" val="1367133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特命社員：山地孝二</a:t>
            </a:r>
          </a:p>
        </p:txBody>
      </p:sp>
      <p:pic>
        <p:nvPicPr>
          <p:cNvPr id="4098" name="Picture 2">
            <a:extLst>
              <a:ext uri="{FF2B5EF4-FFF2-40B4-BE49-F238E27FC236}">
                <a16:creationId xmlns:a16="http://schemas.microsoft.com/office/drawing/2014/main" id="{2C2C0B92-1D3B-4AAC-30C1-3E93F1F03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18" y="1533193"/>
            <a:ext cx="3437493" cy="46121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462AE3B-A442-B1F4-51DB-C4734A4F7E96}"/>
              </a:ext>
            </a:extLst>
          </p:cNvPr>
          <p:cNvSpPr txBox="1"/>
          <p:nvPr/>
        </p:nvSpPr>
        <p:spPr>
          <a:xfrm>
            <a:off x="1850665" y="521427"/>
            <a:ext cx="8460678" cy="369332"/>
          </a:xfrm>
          <a:prstGeom prst="rect">
            <a:avLst/>
          </a:prstGeom>
          <a:noFill/>
        </p:spPr>
        <p:txBody>
          <a:bodyPr wrap="square">
            <a:spAutoFit/>
          </a:bodyPr>
          <a:lstStyle/>
          <a:p>
            <a:pPr algn="l" fontAlgn="base"/>
            <a:r>
              <a:rPr lang="ja-JP" altLang="en-US" i="0" dirty="0">
                <a:solidFill>
                  <a:srgbClr val="333333"/>
                </a:solidFill>
                <a:effectLst/>
                <a:latin typeface="BIZ UDPゴシック" panose="020B0400000000000000" pitchFamily="50" charset="-128"/>
                <a:ea typeface="BIZ UDPゴシック" panose="020B0400000000000000" pitchFamily="50" charset="-128"/>
              </a:rPr>
              <a:t>卓越した語学力を駆使し、自称”遊撃隊”として 世界を舞台に情報収集活動を展開</a:t>
            </a:r>
          </a:p>
        </p:txBody>
      </p:sp>
      <p:sp>
        <p:nvSpPr>
          <p:cNvPr id="8" name="テキスト ボックス 7">
            <a:extLst>
              <a:ext uri="{FF2B5EF4-FFF2-40B4-BE49-F238E27FC236}">
                <a16:creationId xmlns:a16="http://schemas.microsoft.com/office/drawing/2014/main" id="{D8CDE8B6-E0BA-1121-54DA-A0C46E3E1EFE}"/>
              </a:ext>
            </a:extLst>
          </p:cNvPr>
          <p:cNvSpPr txBox="1"/>
          <p:nvPr/>
        </p:nvSpPr>
        <p:spPr>
          <a:xfrm>
            <a:off x="4012603" y="1533193"/>
            <a:ext cx="7928385" cy="4524315"/>
          </a:xfrm>
          <a:prstGeom prst="rect">
            <a:avLst/>
          </a:prstGeom>
          <a:noFill/>
        </p:spPr>
        <p:txBody>
          <a:bodyPr wrap="square">
            <a:spAutoFit/>
          </a:bodyPr>
          <a:lstStyle/>
          <a:p>
            <a:r>
              <a:rPr lang="ja-JP" altLang="en-US" b="0" i="0" dirty="0">
                <a:effectLst/>
                <a:latin typeface="BIZ UDPゴシック" panose="020B0400000000000000" pitchFamily="50" charset="-128"/>
                <a:ea typeface="BIZ UDPゴシック" panose="020B0400000000000000" pitchFamily="50" charset="-128"/>
              </a:rPr>
              <a:t>第一次世界大戦が勃発すると鈴木商店も世界各地から情報収集する必要から、海外の駐在員事務所でカバーできない地域について急きょ移動出張員の派遣を決定した。</a:t>
            </a:r>
            <a:endParaRPr lang="en-US" altLang="ja-JP" b="0" i="0" dirty="0">
              <a:effectLst/>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移民日本人が多く住む中南米の情報収集もあり、英語、スペイン語堪能な山地の”</a:t>
            </a:r>
            <a:r>
              <a:rPr lang="ja-JP" altLang="en-US" b="1" i="0" u="sng" dirty="0">
                <a:solidFill>
                  <a:srgbClr val="C00000"/>
                </a:solidFill>
                <a:effectLst/>
                <a:latin typeface="BIZ UDPゴシック" panose="020B0400000000000000" pitchFamily="50" charset="-128"/>
                <a:ea typeface="BIZ UDPゴシック" panose="020B0400000000000000" pitchFamily="50" charset="-128"/>
              </a:rPr>
              <a:t>トラベリングエージェント</a:t>
            </a:r>
            <a:r>
              <a:rPr lang="ja-JP" altLang="en-US" b="0" i="0" dirty="0">
                <a:effectLst/>
                <a:latin typeface="BIZ UDPゴシック" panose="020B0400000000000000" pitchFamily="50" charset="-128"/>
                <a:ea typeface="BIZ UDPゴシック" panose="020B0400000000000000" pitchFamily="50" charset="-128"/>
              </a:rPr>
              <a:t>”としての派遣が決まった。</a:t>
            </a:r>
            <a:endParaRPr lang="en-US" altLang="ja-JP" b="0" i="0" dirty="0">
              <a:effectLst/>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pPr algn="l" fontAlgn="base"/>
            <a:r>
              <a:rPr lang="ja-JP" altLang="en-US" b="0" i="0" dirty="0">
                <a:effectLst/>
                <a:latin typeface="BIZ UDPゴシック" panose="020B0400000000000000" pitchFamily="50" charset="-128"/>
                <a:ea typeface="BIZ UDPゴシック" panose="020B0400000000000000" pitchFamily="50" charset="-128"/>
              </a:rPr>
              <a:t>約</a:t>
            </a:r>
            <a:r>
              <a:rPr lang="en-US" altLang="ja-JP" b="0" i="0" dirty="0">
                <a:effectLst/>
                <a:latin typeface="BIZ UDPゴシック" panose="020B0400000000000000" pitchFamily="50" charset="-128"/>
                <a:ea typeface="BIZ UDPゴシック" panose="020B0400000000000000" pitchFamily="50" charset="-128"/>
              </a:rPr>
              <a:t>4</a:t>
            </a:r>
            <a:r>
              <a:rPr lang="ja-JP" altLang="en-US" b="0" i="0" dirty="0">
                <a:effectLst/>
                <a:latin typeface="BIZ UDPゴシック" panose="020B0400000000000000" pitchFamily="50" charset="-128"/>
                <a:ea typeface="BIZ UDPゴシック" panose="020B0400000000000000" pitchFamily="50" charset="-128"/>
              </a:rPr>
              <a:t>年間にわたる長期出張中には、インドネシアジャワ島スメンコウ製糖工場視察風景のほか、鈴木商店シンガポール支店</a:t>
            </a:r>
            <a:r>
              <a:rPr lang="en-US" altLang="ja-JP" b="0" i="0" dirty="0">
                <a:effectLst/>
                <a:latin typeface="BIZ UDPゴシック" panose="020B0400000000000000" pitchFamily="50" charset="-128"/>
                <a:ea typeface="BIZ UDPゴシック" panose="020B0400000000000000" pitchFamily="50" charset="-128"/>
              </a:rPr>
              <a:t>,</a:t>
            </a:r>
            <a:r>
              <a:rPr lang="ja-JP" altLang="en-US" b="0" i="0" dirty="0">
                <a:effectLst/>
                <a:latin typeface="BIZ UDPゴシック" panose="020B0400000000000000" pitchFamily="50" charset="-128"/>
                <a:ea typeface="BIZ UDPゴシック" panose="020B0400000000000000" pitchFamily="50" charset="-128"/>
              </a:rPr>
              <a:t>南米各地の港湾荷役風景など各地での情報収集活動の模様が写真により記録されている。</a:t>
            </a:r>
            <a:endParaRPr lang="en-US" altLang="ja-JP" b="0" i="0" dirty="0">
              <a:effectLst/>
              <a:latin typeface="BIZ UDPゴシック" panose="020B0400000000000000" pitchFamily="50" charset="-128"/>
              <a:ea typeface="BIZ UDPゴシック" panose="020B0400000000000000" pitchFamily="50" charset="-128"/>
            </a:endParaRPr>
          </a:p>
          <a:p>
            <a:pPr algn="l" fontAlgn="base"/>
            <a:r>
              <a:rPr lang="ja-JP" altLang="en-US" b="0" i="0" dirty="0">
                <a:effectLst/>
                <a:latin typeface="BIZ UDPゴシック" panose="020B0400000000000000" pitchFamily="50" charset="-128"/>
                <a:ea typeface="BIZ UDPゴシック" panose="020B0400000000000000" pitchFamily="50" charset="-128"/>
              </a:rPr>
              <a:t>　</a:t>
            </a:r>
          </a:p>
          <a:p>
            <a:pPr algn="l" fontAlgn="base"/>
            <a:r>
              <a:rPr lang="ja-JP" altLang="en-US" b="0" i="0" dirty="0">
                <a:effectLst/>
                <a:latin typeface="BIZ UDPゴシック" panose="020B0400000000000000" pitchFamily="50" charset="-128"/>
                <a:ea typeface="BIZ UDPゴシック" panose="020B0400000000000000" pitchFamily="50" charset="-128"/>
              </a:rPr>
              <a:t>山地の移動出張活動の最終フェーズでは、南米アルゼンチン・ブエノスアイレスに居を構え、自宅兼駐在事務所とした。山地ただ一人のワンマンオフィスで駐在活動を始めた。</a:t>
            </a:r>
          </a:p>
          <a:p>
            <a:endParaRPr lang="en-US" altLang="ja-JP" dirty="0">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大正</a:t>
            </a:r>
            <a:r>
              <a:rPr lang="en-US" altLang="ja-JP" b="0" i="0" dirty="0">
                <a:effectLst/>
                <a:latin typeface="BIZ UDPゴシック" panose="020B0400000000000000" pitchFamily="50" charset="-128"/>
                <a:ea typeface="BIZ UDPゴシック" panose="020B0400000000000000" pitchFamily="50" charset="-128"/>
              </a:rPr>
              <a:t>11(1922)</a:t>
            </a:r>
            <a:r>
              <a:rPr lang="ja-JP" altLang="en-US" b="0" i="0" dirty="0">
                <a:effectLst/>
                <a:latin typeface="BIZ UDPゴシック" panose="020B0400000000000000" pitchFamily="50" charset="-128"/>
                <a:ea typeface="BIZ UDPゴシック" panose="020B0400000000000000" pitchFamily="50" charset="-128"/>
              </a:rPr>
              <a:t>年駐在を終え帰国すると鈴木から神戸製鋼所に転籍している。</a:t>
            </a:r>
            <a:endParaRPr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031B2197-067C-FFF4-7914-303FA33E717D}"/>
              </a:ext>
            </a:extLst>
          </p:cNvPr>
          <p:cNvSpPr txBox="1"/>
          <p:nvPr/>
        </p:nvSpPr>
        <p:spPr>
          <a:xfrm>
            <a:off x="865992" y="6119380"/>
            <a:ext cx="2242968"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出所：鈴木商店記念館</a:t>
            </a:r>
          </a:p>
        </p:txBody>
      </p:sp>
      <p:sp>
        <p:nvSpPr>
          <p:cNvPr id="12" name="テキスト ボックス 11">
            <a:extLst>
              <a:ext uri="{FF2B5EF4-FFF2-40B4-BE49-F238E27FC236}">
                <a16:creationId xmlns:a16="http://schemas.microsoft.com/office/drawing/2014/main" id="{A9806A62-C26A-D948-AFFE-358B8239541A}"/>
              </a:ext>
            </a:extLst>
          </p:cNvPr>
          <p:cNvSpPr txBox="1"/>
          <p:nvPr/>
        </p:nvSpPr>
        <p:spPr>
          <a:xfrm>
            <a:off x="462575" y="1226913"/>
            <a:ext cx="3233098"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鈴木商店　特命社員・山地孝二</a:t>
            </a:r>
          </a:p>
        </p:txBody>
      </p:sp>
    </p:spTree>
    <p:extLst>
      <p:ext uri="{BB962C8B-B14F-4D97-AF65-F5344CB8AC3E}">
        <p14:creationId xmlns:p14="http://schemas.microsoft.com/office/powerpoint/2010/main" val="1676890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開戦に伴う</a:t>
            </a:r>
            <a:r>
              <a:rPr kumimoji="1" lang="ja-JP" altLang="en-US" sz="2400" b="1" dirty="0">
                <a:latin typeface="BIZ UDPゴシック" panose="020B0400000000000000" pitchFamily="50" charset="-128"/>
                <a:ea typeface="BIZ UDPゴシック" panose="020B0400000000000000" pitchFamily="50" charset="-128"/>
              </a:rPr>
              <a:t>作戦立案調査への協力</a:t>
            </a:r>
          </a:p>
        </p:txBody>
      </p:sp>
      <p:pic>
        <p:nvPicPr>
          <p:cNvPr id="4098" name="Picture 2" descr="undefined">
            <a:extLst>
              <a:ext uri="{FF2B5EF4-FFF2-40B4-BE49-F238E27FC236}">
                <a16:creationId xmlns:a16="http://schemas.microsoft.com/office/drawing/2014/main" id="{AE36534E-3E16-DF51-6F3A-96A0BE9ED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830" y="525980"/>
            <a:ext cx="7857071" cy="6050364"/>
          </a:xfrm>
          <a:prstGeom prst="rect">
            <a:avLst/>
          </a:prstGeom>
          <a:noFill/>
          <a:extLst>
            <a:ext uri="{909E8E84-426E-40DD-AFC4-6F175D3DCCD1}">
              <a14:hiddenFill xmlns:a14="http://schemas.microsoft.com/office/drawing/2010/main">
                <a:solidFill>
                  <a:srgbClr val="FFFFFF"/>
                </a:solidFill>
              </a14:hiddenFill>
            </a:ext>
          </a:extLst>
        </p:spPr>
      </p:pic>
      <p:sp>
        <p:nvSpPr>
          <p:cNvPr id="2" name="楕円 1">
            <a:extLst>
              <a:ext uri="{FF2B5EF4-FFF2-40B4-BE49-F238E27FC236}">
                <a16:creationId xmlns:a16="http://schemas.microsoft.com/office/drawing/2014/main" id="{C03C6EA6-F2F3-7FB1-062B-AC81033D1C56}"/>
              </a:ext>
            </a:extLst>
          </p:cNvPr>
          <p:cNvSpPr/>
          <p:nvPr/>
        </p:nvSpPr>
        <p:spPr>
          <a:xfrm>
            <a:off x="3065929" y="5045337"/>
            <a:ext cx="677732" cy="59167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2CEF6088-FFB6-5DAB-9608-4545B949920D}"/>
              </a:ext>
            </a:extLst>
          </p:cNvPr>
          <p:cNvSpPr/>
          <p:nvPr/>
        </p:nvSpPr>
        <p:spPr>
          <a:xfrm>
            <a:off x="5292762" y="905193"/>
            <a:ext cx="677732" cy="59167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9A8ED4F-D3CB-D269-C401-CF296A84D6FA}"/>
              </a:ext>
            </a:extLst>
          </p:cNvPr>
          <p:cNvSpPr txBox="1"/>
          <p:nvPr/>
        </p:nvSpPr>
        <p:spPr>
          <a:xfrm>
            <a:off x="10644713" y="905193"/>
            <a:ext cx="553998" cy="2710927"/>
          </a:xfrm>
          <a:prstGeom prst="rect">
            <a:avLst/>
          </a:prstGeom>
          <a:noFill/>
        </p:spPr>
        <p:txBody>
          <a:bodyPr vert="eaVert"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香港攻略戦の偵察</a:t>
            </a:r>
          </a:p>
        </p:txBody>
      </p:sp>
      <p:cxnSp>
        <p:nvCxnSpPr>
          <p:cNvPr id="8" name="直線矢印コネクタ 7">
            <a:extLst>
              <a:ext uri="{FF2B5EF4-FFF2-40B4-BE49-F238E27FC236}">
                <a16:creationId xmlns:a16="http://schemas.microsoft.com/office/drawing/2014/main" id="{F2022A6D-85C5-8717-CBBE-AD18B98120BA}"/>
              </a:ext>
            </a:extLst>
          </p:cNvPr>
          <p:cNvCxnSpPr>
            <a:stCxn id="6" idx="1"/>
            <a:endCxn id="5" idx="6"/>
          </p:cNvCxnSpPr>
          <p:nvPr/>
        </p:nvCxnSpPr>
        <p:spPr>
          <a:xfrm flipH="1" flipV="1">
            <a:off x="5970494" y="1312433"/>
            <a:ext cx="4674219" cy="94822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2168F4E4-94B0-FA10-BB65-57B32B2698C8}"/>
              </a:ext>
            </a:extLst>
          </p:cNvPr>
          <p:cNvSpPr txBox="1"/>
          <p:nvPr/>
        </p:nvSpPr>
        <p:spPr>
          <a:xfrm>
            <a:off x="654977" y="3465513"/>
            <a:ext cx="553998" cy="2926080"/>
          </a:xfrm>
          <a:prstGeom prst="rect">
            <a:avLst/>
          </a:prstGeom>
          <a:noFill/>
        </p:spPr>
        <p:txBody>
          <a:bodyPr vert="eaVert"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シンガポールの偵察</a:t>
            </a:r>
          </a:p>
        </p:txBody>
      </p:sp>
      <p:cxnSp>
        <p:nvCxnSpPr>
          <p:cNvPr id="12" name="直線矢印コネクタ 11">
            <a:extLst>
              <a:ext uri="{FF2B5EF4-FFF2-40B4-BE49-F238E27FC236}">
                <a16:creationId xmlns:a16="http://schemas.microsoft.com/office/drawing/2014/main" id="{5E07B35D-274E-6277-0019-F9B914115CA4}"/>
              </a:ext>
            </a:extLst>
          </p:cNvPr>
          <p:cNvCxnSpPr>
            <a:cxnSpLocks/>
            <a:stCxn id="10" idx="3"/>
          </p:cNvCxnSpPr>
          <p:nvPr/>
        </p:nvCxnSpPr>
        <p:spPr>
          <a:xfrm>
            <a:off x="1208975" y="4928553"/>
            <a:ext cx="1856954" cy="41261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E7910022-BF11-1F16-170C-87A018DC59D1}"/>
              </a:ext>
            </a:extLst>
          </p:cNvPr>
          <p:cNvSpPr/>
          <p:nvPr/>
        </p:nvSpPr>
        <p:spPr>
          <a:xfrm>
            <a:off x="6239434" y="1904081"/>
            <a:ext cx="1247887" cy="12135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E7D5534-1185-AD2D-3589-A5483298B3E0}"/>
              </a:ext>
            </a:extLst>
          </p:cNvPr>
          <p:cNvSpPr txBox="1"/>
          <p:nvPr/>
        </p:nvSpPr>
        <p:spPr>
          <a:xfrm>
            <a:off x="10644713" y="3666182"/>
            <a:ext cx="553998" cy="2710927"/>
          </a:xfrm>
          <a:prstGeom prst="rect">
            <a:avLst/>
          </a:prstGeom>
          <a:noFill/>
        </p:spPr>
        <p:txBody>
          <a:bodyPr vert="eaVert"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フィリピン攻略戦</a:t>
            </a:r>
          </a:p>
        </p:txBody>
      </p:sp>
      <p:cxnSp>
        <p:nvCxnSpPr>
          <p:cNvPr id="18" name="直線矢印コネクタ 17">
            <a:extLst>
              <a:ext uri="{FF2B5EF4-FFF2-40B4-BE49-F238E27FC236}">
                <a16:creationId xmlns:a16="http://schemas.microsoft.com/office/drawing/2014/main" id="{BF6CCFC0-BEE0-BE87-9644-C94A86C8E88F}"/>
              </a:ext>
            </a:extLst>
          </p:cNvPr>
          <p:cNvCxnSpPr>
            <a:stCxn id="16" idx="1"/>
            <a:endCxn id="14" idx="5"/>
          </p:cNvCxnSpPr>
          <p:nvPr/>
        </p:nvCxnSpPr>
        <p:spPr>
          <a:xfrm flipH="1" flipV="1">
            <a:off x="7304572" y="2939872"/>
            <a:ext cx="3340141" cy="208177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A591B54B-D962-54BF-56DE-C25554EDECE4}"/>
              </a:ext>
            </a:extLst>
          </p:cNvPr>
          <p:cNvSpPr/>
          <p:nvPr/>
        </p:nvSpPr>
        <p:spPr>
          <a:xfrm rot="19751800">
            <a:off x="4314837" y="4435904"/>
            <a:ext cx="2404841" cy="107948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E0E0257-D2B6-1C85-2BA3-0B6CA41509DB}"/>
              </a:ext>
            </a:extLst>
          </p:cNvPr>
          <p:cNvSpPr/>
          <p:nvPr/>
        </p:nvSpPr>
        <p:spPr>
          <a:xfrm rot="20365065">
            <a:off x="2095539" y="2455932"/>
            <a:ext cx="1410361" cy="247344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68D20C97-94B8-2FB0-24D9-9F0D0AC02653}"/>
              </a:ext>
            </a:extLst>
          </p:cNvPr>
          <p:cNvSpPr txBox="1"/>
          <p:nvPr/>
        </p:nvSpPr>
        <p:spPr>
          <a:xfrm>
            <a:off x="1076263" y="1099970"/>
            <a:ext cx="553998" cy="2017615"/>
          </a:xfrm>
          <a:prstGeom prst="rect">
            <a:avLst/>
          </a:prstGeom>
          <a:noFill/>
        </p:spPr>
        <p:txBody>
          <a:bodyPr vert="eaVert"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マレー攻略戦</a:t>
            </a:r>
          </a:p>
        </p:txBody>
      </p:sp>
      <p:cxnSp>
        <p:nvCxnSpPr>
          <p:cNvPr id="25" name="直線矢印コネクタ 24">
            <a:extLst>
              <a:ext uri="{FF2B5EF4-FFF2-40B4-BE49-F238E27FC236}">
                <a16:creationId xmlns:a16="http://schemas.microsoft.com/office/drawing/2014/main" id="{C5FC620F-BC7F-FF9D-2617-7FFFDB89AF7B}"/>
              </a:ext>
            </a:extLst>
          </p:cNvPr>
          <p:cNvCxnSpPr>
            <a:stCxn id="23" idx="3"/>
          </p:cNvCxnSpPr>
          <p:nvPr/>
        </p:nvCxnSpPr>
        <p:spPr>
          <a:xfrm>
            <a:off x="1630261" y="2108778"/>
            <a:ext cx="532569" cy="5409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926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1762669841"/>
              </p:ext>
            </p:extLst>
          </p:nvPr>
        </p:nvGraphicFramePr>
        <p:xfrm>
          <a:off x="0" y="198330"/>
          <a:ext cx="12192000" cy="6261489"/>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～調査部組織を持った組織の趨勢～</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rgbClr val="FFC000"/>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～電子戦、ドローン戦、塹壕戦～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月２５</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インテリジェンスの世界と商社</a:t>
                      </a: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新興技術の融合とリスク</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～収斂するゲノム技術、ＡＩ、脳科学～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過去展望：旧三井物産と情報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～過去を展望し未来を知る～</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WEF</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のグローバルリスク報告書を読む</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bl>
          </a:graphicData>
        </a:graphic>
      </p:graphicFrame>
      <p:pic>
        <p:nvPicPr>
          <p:cNvPr id="3" name="図 12">
            <a:extLst>
              <a:ext uri="{FF2B5EF4-FFF2-40B4-BE49-F238E27FC236}">
                <a16:creationId xmlns:a16="http://schemas.microsoft.com/office/drawing/2014/main" id="{373E75CB-80DC-456E-9E1D-E00340E7D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798170">
            <a:off x="8809784" y="3520694"/>
            <a:ext cx="1123622" cy="112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日米開戦不可ナリ</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14996B4B-6A23-A598-9995-7B81D5D13A55}"/>
              </a:ext>
            </a:extLst>
          </p:cNvPr>
          <p:cNvPicPr>
            <a:picLocks noChangeAspect="1"/>
          </p:cNvPicPr>
          <p:nvPr/>
        </p:nvPicPr>
        <p:blipFill>
          <a:blip r:embed="rId2"/>
          <a:stretch>
            <a:fillRect/>
          </a:stretch>
        </p:blipFill>
        <p:spPr>
          <a:xfrm>
            <a:off x="2006414" y="461762"/>
            <a:ext cx="8101873" cy="6134980"/>
          </a:xfrm>
          <a:prstGeom prst="rect">
            <a:avLst/>
          </a:prstGeom>
        </p:spPr>
      </p:pic>
      <p:sp>
        <p:nvSpPr>
          <p:cNvPr id="8" name="テキスト ボックス 7">
            <a:extLst>
              <a:ext uri="{FF2B5EF4-FFF2-40B4-BE49-F238E27FC236}">
                <a16:creationId xmlns:a16="http://schemas.microsoft.com/office/drawing/2014/main" id="{452B65FB-9F37-1453-A544-F1A1CD211ED5}"/>
              </a:ext>
            </a:extLst>
          </p:cNvPr>
          <p:cNvSpPr txBox="1"/>
          <p:nvPr/>
        </p:nvSpPr>
        <p:spPr>
          <a:xfrm>
            <a:off x="2902403" y="6313132"/>
            <a:ext cx="6101482" cy="261610"/>
          </a:xfrm>
          <a:prstGeom prst="rect">
            <a:avLst/>
          </a:prstGeom>
          <a:noFill/>
        </p:spPr>
        <p:txBody>
          <a:bodyPr wrap="square">
            <a:spAutoFit/>
          </a:bodyPr>
          <a:lstStyle/>
          <a:p>
            <a:r>
              <a:rPr lang="ja-JP" altLang="en-US" sz="1050" dirty="0">
                <a:latin typeface="Amasis MT Pro Black" panose="02040A04050005020304" pitchFamily="18" charset="0"/>
                <a:ea typeface="BIZ UDPゴシック" panose="020B0400000000000000" pitchFamily="50" charset="-128"/>
              </a:rPr>
              <a:t>（出所）ＮＨＫオンデマンド </a:t>
            </a:r>
            <a:r>
              <a:rPr lang="en-US" altLang="ja-JP" sz="1050" dirty="0">
                <a:latin typeface="Amasis MT Pro Black" panose="02040A04050005020304" pitchFamily="18" charset="0"/>
                <a:ea typeface="BIZ UDPゴシック" panose="020B0400000000000000" pitchFamily="50" charset="-128"/>
              </a:rPr>
              <a:t>https://www.nhk-ondemand.jp/goods/G2010020502SA000/</a:t>
            </a:r>
            <a:endParaRPr lang="ja-JP" altLang="en-US" sz="1050" dirty="0">
              <a:latin typeface="Amasis MT Pro Black" panose="02040A04050005020304" pitchFamily="18" charset="0"/>
              <a:ea typeface="BIZ UDPゴシック" panose="020B0400000000000000" pitchFamily="50" charset="-128"/>
            </a:endParaRPr>
          </a:p>
        </p:txBody>
      </p:sp>
      <p:pic>
        <p:nvPicPr>
          <p:cNvPr id="6146" name="Picture 2" descr="諜報の神様」と呼ばれた男 連合国が恐れた情報士官・小野寺信の流儀 | 岡部 伸 | 軍事 | Kindleストア | Amazon">
            <a:extLst>
              <a:ext uri="{FF2B5EF4-FFF2-40B4-BE49-F238E27FC236}">
                <a16:creationId xmlns:a16="http://schemas.microsoft.com/office/drawing/2014/main" id="{F30122D1-B9A5-A7AC-0C99-12AF095A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56" y="587481"/>
            <a:ext cx="1786811" cy="26589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消えたヤルタ密約緊急電 (新潮選書)">
            <a:extLst>
              <a:ext uri="{FF2B5EF4-FFF2-40B4-BE49-F238E27FC236}">
                <a16:creationId xmlns:a16="http://schemas.microsoft.com/office/drawing/2014/main" id="{15158732-2BFD-0D27-E27F-17F566EFF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36" y="3746754"/>
            <a:ext cx="1800142" cy="2697183"/>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1BA03B5-1164-70E8-A953-006F632A2F08}"/>
              </a:ext>
            </a:extLst>
          </p:cNvPr>
          <p:cNvSpPr txBox="1"/>
          <p:nvPr/>
        </p:nvSpPr>
        <p:spPr>
          <a:xfrm>
            <a:off x="580850" y="3494274"/>
            <a:ext cx="92089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a:t>
            </a:r>
            <a:r>
              <a:rPr lang="en-US" altLang="ja-JP" sz="900" dirty="0">
                <a:latin typeface="Amasis MT Pro Black" panose="02040A04050005020304" pitchFamily="18" charset="0"/>
                <a:ea typeface="BIZ UDPゴシック" panose="020B0400000000000000" pitchFamily="50" charset="-128"/>
              </a:rPr>
              <a:t>PHP</a:t>
            </a:r>
            <a:endParaRPr lang="ja-JP" altLang="en-US" sz="900" dirty="0">
              <a:latin typeface="Amasis MT Pro Black" panose="02040A04050005020304" pitchFamily="18" charset="0"/>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166E82E3-676F-50EC-769A-4ED30E49A993}"/>
              </a:ext>
            </a:extLst>
          </p:cNvPr>
          <p:cNvSpPr txBox="1"/>
          <p:nvPr/>
        </p:nvSpPr>
        <p:spPr>
          <a:xfrm>
            <a:off x="453839" y="6396502"/>
            <a:ext cx="92089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（出所）新潮社</a:t>
            </a:r>
          </a:p>
        </p:txBody>
      </p:sp>
      <p:pic>
        <p:nvPicPr>
          <p:cNvPr id="6150" name="Picture 6">
            <a:extLst>
              <a:ext uri="{FF2B5EF4-FFF2-40B4-BE49-F238E27FC236}">
                <a16:creationId xmlns:a16="http://schemas.microsoft.com/office/drawing/2014/main" id="{56FECCC6-7975-5402-F484-A9FB403C2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2111" y="575385"/>
            <a:ext cx="1839433" cy="267104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9B18FE52-E6B4-3637-8E3A-C4CBC01C94A1}"/>
              </a:ext>
            </a:extLst>
          </p:cNvPr>
          <p:cNvSpPr txBox="1"/>
          <p:nvPr/>
        </p:nvSpPr>
        <p:spPr>
          <a:xfrm>
            <a:off x="10758443" y="3248824"/>
            <a:ext cx="92089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（出所）新評社</a:t>
            </a:r>
          </a:p>
        </p:txBody>
      </p:sp>
      <p:pic>
        <p:nvPicPr>
          <p:cNvPr id="6152" name="Picture 8">
            <a:extLst>
              <a:ext uri="{FF2B5EF4-FFF2-40B4-BE49-F238E27FC236}">
                <a16:creationId xmlns:a16="http://schemas.microsoft.com/office/drawing/2014/main" id="{8BAA321D-14A6-8A75-9FA4-E0E11BCE3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6990" y="3790078"/>
            <a:ext cx="1857711" cy="2594669"/>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AEF598F-4487-3A57-44C3-F019274B6DFF}"/>
              </a:ext>
            </a:extLst>
          </p:cNvPr>
          <p:cNvSpPr txBox="1"/>
          <p:nvPr/>
        </p:nvSpPr>
        <p:spPr>
          <a:xfrm>
            <a:off x="10612957" y="6365910"/>
            <a:ext cx="112520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（出所）朝日文庫</a:t>
            </a:r>
          </a:p>
        </p:txBody>
      </p:sp>
    </p:spTree>
    <p:extLst>
      <p:ext uri="{BB962C8B-B14F-4D97-AF65-F5344CB8AC3E}">
        <p14:creationId xmlns:p14="http://schemas.microsoft.com/office/powerpoint/2010/main" val="101555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ポーランドの諜報網は、日本陸軍・小野寺少将が引き継いだ</a:t>
            </a:r>
          </a:p>
        </p:txBody>
      </p:sp>
      <p:pic>
        <p:nvPicPr>
          <p:cNvPr id="10242" name="Picture 2">
            <a:extLst>
              <a:ext uri="{FF2B5EF4-FFF2-40B4-BE49-F238E27FC236}">
                <a16:creationId xmlns:a16="http://schemas.microsoft.com/office/drawing/2014/main" id="{FE567DD1-CFBA-9210-1E57-77CE03C20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123" y="1348150"/>
            <a:ext cx="6104713" cy="481643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506F6B3-475D-FC9C-73DC-E15F2EC38F58}"/>
              </a:ext>
            </a:extLst>
          </p:cNvPr>
          <p:cNvSpPr txBox="1"/>
          <p:nvPr/>
        </p:nvSpPr>
        <p:spPr>
          <a:xfrm>
            <a:off x="5917246" y="516230"/>
            <a:ext cx="6182590" cy="830997"/>
          </a:xfrm>
          <a:prstGeom prst="rect">
            <a:avLst/>
          </a:prstGeom>
          <a:noFill/>
        </p:spPr>
        <p:txBody>
          <a:bodyPr wrap="square">
            <a:spAutoFit/>
          </a:bodyPr>
          <a:lstStyle/>
          <a:p>
            <a:r>
              <a:rPr lang="ja-JP" altLang="en-US" sz="1600" b="0" i="0" dirty="0">
                <a:effectLst/>
                <a:latin typeface="BIZ UDPゴシック" panose="020B0400000000000000" pitchFamily="50" charset="-128"/>
                <a:ea typeface="BIZ UDPゴシック" panose="020B0400000000000000" pitchFamily="50" charset="-128"/>
              </a:rPr>
              <a:t>ドイツ情報機関将校が、「ロンドンの亡命ポーランド政府は、英米を裏切って日本のために働いていた」と証言した供述調書。</a:t>
            </a:r>
            <a:endParaRPr lang="en-US" altLang="ja-JP" sz="1600" b="0" i="0" dirty="0">
              <a:effectLst/>
              <a:latin typeface="BIZ UDPゴシック" panose="020B0400000000000000" pitchFamily="50" charset="-128"/>
              <a:ea typeface="BIZ UDPゴシック" panose="020B0400000000000000" pitchFamily="50" charset="-128"/>
            </a:endParaRPr>
          </a:p>
          <a:p>
            <a:pPr algn="r"/>
            <a:r>
              <a:rPr lang="en-US" altLang="ja-JP" sz="1600" b="0" i="0" dirty="0">
                <a:effectLst/>
                <a:latin typeface="BIZ UDPゴシック" panose="020B0400000000000000" pitchFamily="50" charset="-128"/>
                <a:ea typeface="BIZ UDPゴシック" panose="020B0400000000000000" pitchFamily="50" charset="-128"/>
              </a:rPr>
              <a:t>(</a:t>
            </a:r>
            <a:r>
              <a:rPr lang="ja-JP" altLang="en-US" sz="1600" b="0" i="0" dirty="0">
                <a:effectLst/>
                <a:latin typeface="BIZ UDPゴシック" panose="020B0400000000000000" pitchFamily="50" charset="-128"/>
                <a:ea typeface="BIZ UDPゴシック" panose="020B0400000000000000" pitchFamily="50" charset="-128"/>
              </a:rPr>
              <a:t>英国立公文書館所蔵</a:t>
            </a:r>
            <a:r>
              <a:rPr lang="en-US" altLang="ja-JP" sz="1600" b="0" i="0" dirty="0">
                <a:effectLst/>
                <a:latin typeface="BIZ UDPゴシック" panose="020B0400000000000000" pitchFamily="50" charset="-128"/>
                <a:ea typeface="BIZ UDPゴシック" panose="020B0400000000000000" pitchFamily="50" charset="-128"/>
              </a:rPr>
              <a:t>)</a:t>
            </a:r>
            <a:endParaRPr lang="ja-JP" altLang="en-US" sz="16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91092AC8-FC23-36CF-E888-53D1DBD66D07}"/>
              </a:ext>
            </a:extLst>
          </p:cNvPr>
          <p:cNvSpPr txBox="1"/>
          <p:nvPr/>
        </p:nvSpPr>
        <p:spPr>
          <a:xfrm>
            <a:off x="6756400" y="6150114"/>
            <a:ext cx="4328160" cy="430887"/>
          </a:xfrm>
          <a:prstGeom prst="rect">
            <a:avLst/>
          </a:prstGeom>
          <a:noFill/>
        </p:spPr>
        <p:txBody>
          <a:bodyPr wrap="square">
            <a:spAutoFit/>
          </a:bodyPr>
          <a:lstStyle/>
          <a:p>
            <a:pPr algn="ctr"/>
            <a:r>
              <a:rPr lang="en-US" altLang="ja-JP" sz="1100" dirty="0" err="1">
                <a:latin typeface="Amasis MT Pro Black" panose="02040A04050005020304" pitchFamily="18" charset="0"/>
              </a:rPr>
              <a:t>Source:</a:t>
            </a:r>
            <a:r>
              <a:rPr lang="en-US" altLang="ja-JP" sz="1100" dirty="0" err="1">
                <a:solidFill>
                  <a:srgbClr val="C00000"/>
                </a:solidFill>
                <a:latin typeface="Amasis MT Pro Black" panose="02040A04050005020304" pitchFamily="18" charset="0"/>
              </a:rPr>
              <a:t>WANI</a:t>
            </a:r>
            <a:r>
              <a:rPr lang="en-US" altLang="ja-JP" sz="1100" dirty="0">
                <a:solidFill>
                  <a:srgbClr val="C00000"/>
                </a:solidFill>
                <a:latin typeface="Amasis MT Pro Black" panose="02040A04050005020304" pitchFamily="18" charset="0"/>
              </a:rPr>
              <a:t> Books </a:t>
            </a:r>
            <a:r>
              <a:rPr lang="en-US" altLang="ja-JP" sz="1100" dirty="0" err="1">
                <a:solidFill>
                  <a:srgbClr val="C00000"/>
                </a:solidFill>
                <a:latin typeface="Amasis MT Pro Black" panose="02040A04050005020304" pitchFamily="18" charset="0"/>
              </a:rPr>
              <a:t>NewsCrunch</a:t>
            </a:r>
            <a:endParaRPr lang="en-US" altLang="ja-JP" sz="1100" dirty="0">
              <a:solidFill>
                <a:srgbClr val="C00000"/>
              </a:solidFill>
              <a:latin typeface="Amasis MT Pro Black" panose="02040A04050005020304" pitchFamily="18" charset="0"/>
            </a:endParaRPr>
          </a:p>
          <a:p>
            <a:pPr algn="ctr"/>
            <a:r>
              <a:rPr lang="en-US" altLang="ja-JP" sz="1100" dirty="0">
                <a:latin typeface="Amasis MT Pro Black" panose="02040A04050005020304" pitchFamily="18" charset="0"/>
              </a:rPr>
              <a:t>  https://wanibooks-newscrunch.com/articles/-/2896</a:t>
            </a:r>
            <a:endParaRPr lang="ja-JP" altLang="en-US" sz="1100" dirty="0">
              <a:latin typeface="Amasis MT Pro Black" panose="02040A04050005020304" pitchFamily="18" charset="0"/>
            </a:endParaRPr>
          </a:p>
        </p:txBody>
      </p:sp>
      <p:pic>
        <p:nvPicPr>
          <p:cNvPr id="10244" name="Picture 4" descr="小野寺とイワノフことリビコフスキ（1944年）（『日本・ポーランド国交樹立80周年記念誌』より）">
            <a:extLst>
              <a:ext uri="{FF2B5EF4-FFF2-40B4-BE49-F238E27FC236}">
                <a16:creationId xmlns:a16="http://schemas.microsoft.com/office/drawing/2014/main" id="{37B1537E-B02B-FC34-C241-19FCFDA10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42" y="1499627"/>
            <a:ext cx="5550418" cy="3862404"/>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43EB279C-24FB-B7A1-5B5E-58B96227F1FA}"/>
              </a:ext>
            </a:extLst>
          </p:cNvPr>
          <p:cNvSpPr txBox="1"/>
          <p:nvPr/>
        </p:nvSpPr>
        <p:spPr>
          <a:xfrm>
            <a:off x="250942" y="1177950"/>
            <a:ext cx="5550418"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小野寺少将とポーランド軍情報将校 ミハウ・リビコフスキ</a:t>
            </a:r>
          </a:p>
        </p:txBody>
      </p:sp>
      <p:sp>
        <p:nvSpPr>
          <p:cNvPr id="16" name="テキスト ボックス 15">
            <a:extLst>
              <a:ext uri="{FF2B5EF4-FFF2-40B4-BE49-F238E27FC236}">
                <a16:creationId xmlns:a16="http://schemas.microsoft.com/office/drawing/2014/main" id="{1074651F-8069-0A56-31DE-F3F6458E06D6}"/>
              </a:ext>
            </a:extLst>
          </p:cNvPr>
          <p:cNvSpPr txBox="1"/>
          <p:nvPr/>
        </p:nvSpPr>
        <p:spPr>
          <a:xfrm>
            <a:off x="250942" y="5362031"/>
            <a:ext cx="5550418" cy="500137"/>
          </a:xfrm>
          <a:prstGeom prst="rect">
            <a:avLst/>
          </a:prstGeom>
          <a:noFill/>
        </p:spPr>
        <p:txBody>
          <a:bodyPr wrap="square">
            <a:spAutoFit/>
          </a:bodyPr>
          <a:lstStyle/>
          <a:p>
            <a:pPr algn="ct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日本・ポーランド国交樹立</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80</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周年記念誌</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p>
          <a:p>
            <a:pPr algn="ctr"/>
            <a:r>
              <a:rPr lang="en-US" altLang="ja-JP" sz="1050" dirty="0">
                <a:latin typeface="BIZ UDPゴシック" panose="020B0400000000000000" pitchFamily="50" charset="-128"/>
                <a:ea typeface="BIZ UDPゴシック" panose="020B0400000000000000" pitchFamily="50" charset="-128"/>
              </a:rPr>
              <a:t>https://www.nippon.com/ja/japan-topics/c07305/</a:t>
            </a:r>
            <a:endParaRPr lang="ja-JP" altLang="en-US" sz="105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39C18699-C1B0-6721-ACF3-C7CCE31D9C1C}"/>
              </a:ext>
            </a:extLst>
          </p:cNvPr>
          <p:cNvSpPr txBox="1"/>
          <p:nvPr/>
        </p:nvSpPr>
        <p:spPr>
          <a:xfrm>
            <a:off x="92163" y="5896198"/>
            <a:ext cx="5825083" cy="646331"/>
          </a:xfrm>
          <a:prstGeom prst="rect">
            <a:avLst/>
          </a:prstGeom>
          <a:noFill/>
        </p:spPr>
        <p:txBody>
          <a:bodyPr wrap="square">
            <a:spAutoFit/>
          </a:bodyPr>
          <a:lstStyle/>
          <a:p>
            <a:r>
              <a:rPr lang="ja-JP" altLang="en-US" sz="1800" dirty="0">
                <a:latin typeface="BIZ UDPゴシック" panose="020B0400000000000000" pitchFamily="50" charset="-128"/>
                <a:ea typeface="BIZ UDPゴシック" panose="020B0400000000000000" pitchFamily="50" charset="-128"/>
              </a:rPr>
              <a:t>リビコフスキは、ストックホルムの日本陸軍武官室に満洲国のパスポート</a:t>
            </a:r>
            <a:r>
              <a:rPr lang="ja-JP" altLang="en-US" b="0" i="0" dirty="0">
                <a:solidFill>
                  <a:srgbClr val="333333"/>
                </a:solidFill>
                <a:effectLst/>
                <a:latin typeface="BIZ UDPゴシック" panose="020B0400000000000000" pitchFamily="50" charset="-128"/>
                <a:ea typeface="BIZ UDPゴシック" panose="020B0400000000000000" pitchFamily="50" charset="-128"/>
              </a:rPr>
              <a:t>岩延平太＠ピーター・イワノフ</a:t>
            </a:r>
            <a:r>
              <a:rPr lang="ja-JP" altLang="en-US" sz="1800" dirty="0">
                <a:latin typeface="BIZ UDPゴシック" panose="020B0400000000000000" pitchFamily="50" charset="-128"/>
                <a:ea typeface="BIZ UDPゴシック" panose="020B0400000000000000" pitchFamily="50" charset="-128"/>
              </a:rPr>
              <a:t>で勤務。</a:t>
            </a:r>
            <a:endParaRPr lang="ja-JP" altLang="en-US" dirty="0"/>
          </a:p>
        </p:txBody>
      </p:sp>
      <p:sp>
        <p:nvSpPr>
          <p:cNvPr id="20" name="テキスト ボックス 19">
            <a:extLst>
              <a:ext uri="{FF2B5EF4-FFF2-40B4-BE49-F238E27FC236}">
                <a16:creationId xmlns:a16="http://schemas.microsoft.com/office/drawing/2014/main" id="{5E801CD0-916C-78D6-D365-9BF6F6D5684F}"/>
              </a:ext>
            </a:extLst>
          </p:cNvPr>
          <p:cNvSpPr txBox="1"/>
          <p:nvPr/>
        </p:nvSpPr>
        <p:spPr>
          <a:xfrm>
            <a:off x="568960" y="533543"/>
            <a:ext cx="4981458" cy="646331"/>
          </a:xfrm>
          <a:prstGeom prst="rect">
            <a:avLst/>
          </a:prstGeom>
          <a:solidFill>
            <a:srgbClr val="C00000"/>
          </a:solidFill>
        </p:spPr>
        <p:txBody>
          <a:bodyPr wrap="square">
            <a:spAutoFit/>
          </a:bodyPr>
          <a:lstStyle/>
          <a:p>
            <a:pPr algn="ctr"/>
            <a:r>
              <a:rPr lang="ja-JP" altLang="en-US" b="0" i="0" dirty="0">
                <a:solidFill>
                  <a:schemeClr val="bg1"/>
                </a:solidFill>
                <a:effectLst/>
                <a:latin typeface="BIZ UDPゴシック" panose="020B0400000000000000" pitchFamily="50" charset="-128"/>
                <a:ea typeface="BIZ UDPゴシック" panose="020B0400000000000000" pitchFamily="50" charset="-128"/>
              </a:rPr>
              <a:t>「ソ連はドイツ降伏より、</a:t>
            </a:r>
            <a:endParaRPr lang="en-US" altLang="ja-JP" b="0" i="0" dirty="0">
              <a:solidFill>
                <a:schemeClr val="bg1"/>
              </a:solidFill>
              <a:effectLst/>
              <a:latin typeface="BIZ UDPゴシック" panose="020B0400000000000000" pitchFamily="50" charset="-128"/>
              <a:ea typeface="BIZ UDPゴシック" panose="020B0400000000000000" pitchFamily="50" charset="-128"/>
            </a:endParaRPr>
          </a:p>
          <a:p>
            <a:pPr algn="ctr"/>
            <a:r>
              <a:rPr lang="en-US" altLang="ja-JP" b="0" i="0" dirty="0">
                <a:solidFill>
                  <a:schemeClr val="bg1"/>
                </a:solidFill>
                <a:effectLst/>
                <a:latin typeface="BIZ UDPゴシック" panose="020B0400000000000000" pitchFamily="50" charset="-128"/>
                <a:ea typeface="BIZ UDPゴシック" panose="020B0400000000000000" pitchFamily="50" charset="-128"/>
              </a:rPr>
              <a:t>3</a:t>
            </a:r>
            <a:r>
              <a:rPr lang="ja-JP" altLang="en-US" b="0" i="0" dirty="0">
                <a:solidFill>
                  <a:schemeClr val="bg1"/>
                </a:solidFill>
                <a:effectLst/>
                <a:latin typeface="BIZ UDPゴシック" panose="020B0400000000000000" pitchFamily="50" charset="-128"/>
                <a:ea typeface="BIZ UDPゴシック" panose="020B0400000000000000" pitchFamily="50" charset="-128"/>
              </a:rPr>
              <a:t>カ月を準備期間として、対日参戦する」</a:t>
            </a:r>
            <a:endParaRPr lang="ja-JP" altLang="en-US"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75411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2CD8E37-8C76-8BCA-F363-915B216A933E}"/>
              </a:ext>
            </a:extLst>
          </p:cNvPr>
          <p:cNvSpPr/>
          <p:nvPr/>
        </p:nvSpPr>
        <p:spPr>
          <a:xfrm>
            <a:off x="2261545" y="1489332"/>
            <a:ext cx="2574376" cy="1968653"/>
          </a:xfrm>
          <a:prstGeom prst="roundRect">
            <a:avLst>
              <a:gd name="adj" fmla="val 1205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3FDE128-15E3-425E-8DB7-0D65A390E597}"/>
              </a:ext>
            </a:extLst>
          </p:cNvPr>
          <p:cNvSpPr txBox="1"/>
          <p:nvPr/>
        </p:nvSpPr>
        <p:spPr>
          <a:xfrm>
            <a:off x="-36512" y="6536964"/>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ストックホルム日本陸軍武官室</a:t>
            </a:r>
          </a:p>
        </p:txBody>
      </p:sp>
      <p:sp>
        <p:nvSpPr>
          <p:cNvPr id="2" name="テキスト ボックス 1">
            <a:extLst>
              <a:ext uri="{FF2B5EF4-FFF2-40B4-BE49-F238E27FC236}">
                <a16:creationId xmlns:a16="http://schemas.microsoft.com/office/drawing/2014/main" id="{3239116B-4E4F-5401-BB97-269BDF4865C6}"/>
              </a:ext>
            </a:extLst>
          </p:cNvPr>
          <p:cNvSpPr txBox="1"/>
          <p:nvPr/>
        </p:nvSpPr>
        <p:spPr>
          <a:xfrm>
            <a:off x="6815881" y="824354"/>
            <a:ext cx="2245360"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ストックホルム</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日本陸軍武官室</a:t>
            </a:r>
          </a:p>
        </p:txBody>
      </p:sp>
      <p:sp>
        <p:nvSpPr>
          <p:cNvPr id="4" name="四角形: 角を丸くする 3">
            <a:extLst>
              <a:ext uri="{FF2B5EF4-FFF2-40B4-BE49-F238E27FC236}">
                <a16:creationId xmlns:a16="http://schemas.microsoft.com/office/drawing/2014/main" id="{7FDB6E64-1366-698C-C6B2-17A82F52576C}"/>
              </a:ext>
            </a:extLst>
          </p:cNvPr>
          <p:cNvSpPr/>
          <p:nvPr/>
        </p:nvSpPr>
        <p:spPr>
          <a:xfrm>
            <a:off x="2455379" y="2277918"/>
            <a:ext cx="2021840" cy="83853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三井物産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和久田弘一</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8" name="直線矢印コネクタ 7">
            <a:extLst>
              <a:ext uri="{FF2B5EF4-FFF2-40B4-BE49-F238E27FC236}">
                <a16:creationId xmlns:a16="http://schemas.microsoft.com/office/drawing/2014/main" id="{D4C7C3FD-A7E4-257D-0D31-191B73EC61C9}"/>
              </a:ext>
            </a:extLst>
          </p:cNvPr>
          <p:cNvCxnSpPr>
            <a:cxnSpLocks/>
          </p:cNvCxnSpPr>
          <p:nvPr/>
        </p:nvCxnSpPr>
        <p:spPr>
          <a:xfrm>
            <a:off x="4477219" y="4181076"/>
            <a:ext cx="203549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AE928B6-D9B6-0A01-1E69-CD308D455AC2}"/>
              </a:ext>
            </a:extLst>
          </p:cNvPr>
          <p:cNvSpPr txBox="1"/>
          <p:nvPr/>
        </p:nvSpPr>
        <p:spPr>
          <a:xfrm>
            <a:off x="2362789" y="1645521"/>
            <a:ext cx="2519680" cy="584775"/>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連合国関連の情報収集</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日本終戦工作への支援</a:t>
            </a:r>
          </a:p>
        </p:txBody>
      </p:sp>
      <p:sp>
        <p:nvSpPr>
          <p:cNvPr id="42" name="テキスト ボックス 41">
            <a:extLst>
              <a:ext uri="{FF2B5EF4-FFF2-40B4-BE49-F238E27FC236}">
                <a16:creationId xmlns:a16="http://schemas.microsoft.com/office/drawing/2014/main" id="{7815D490-9082-4367-C807-7707624D1E10}"/>
              </a:ext>
            </a:extLst>
          </p:cNvPr>
          <p:cNvSpPr txBox="1"/>
          <p:nvPr/>
        </p:nvSpPr>
        <p:spPr>
          <a:xfrm>
            <a:off x="2261545" y="485983"/>
            <a:ext cx="2652554" cy="738664"/>
          </a:xfrm>
          <a:prstGeom prst="rect">
            <a:avLst/>
          </a:prstGeom>
          <a:noFill/>
        </p:spPr>
        <p:txBody>
          <a:bodyPr wrap="square">
            <a:spAutoFit/>
          </a:bodyPr>
          <a:lstStyle/>
          <a:p>
            <a:pPr algn="ct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スタンダード石油</a:t>
            </a:r>
            <a:endParaRPr lang="en-US" altLang="ja-JP" sz="14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スウェーデン総代理店支配人</a:t>
            </a:r>
            <a:endParaRPr lang="en-US" altLang="ja-JP" sz="14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エリック・エリクソン</a:t>
            </a:r>
            <a:endParaRPr lang="ja-JP" altLang="en-US" sz="1400" dirty="0">
              <a:latin typeface="BIZ UDPゴシック" panose="020B0400000000000000" pitchFamily="50" charset="-128"/>
              <a:ea typeface="BIZ UDPゴシック" panose="020B0400000000000000" pitchFamily="50" charset="-128"/>
            </a:endParaRPr>
          </a:p>
        </p:txBody>
      </p:sp>
      <p:cxnSp>
        <p:nvCxnSpPr>
          <p:cNvPr id="44" name="直線矢印コネクタ 43">
            <a:extLst>
              <a:ext uri="{FF2B5EF4-FFF2-40B4-BE49-F238E27FC236}">
                <a16:creationId xmlns:a16="http://schemas.microsoft.com/office/drawing/2014/main" id="{F40724CA-B51A-B740-464D-6EAD99506D09}"/>
              </a:ext>
            </a:extLst>
          </p:cNvPr>
          <p:cNvCxnSpPr>
            <a:cxnSpLocks/>
          </p:cNvCxnSpPr>
          <p:nvPr/>
        </p:nvCxnSpPr>
        <p:spPr>
          <a:xfrm>
            <a:off x="3501859" y="1224647"/>
            <a:ext cx="0" cy="4790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F80B401-8FEF-B29A-63A6-79AAC25A10C3}"/>
              </a:ext>
            </a:extLst>
          </p:cNvPr>
          <p:cNvSpPr txBox="1"/>
          <p:nvPr/>
        </p:nvSpPr>
        <p:spPr>
          <a:xfrm>
            <a:off x="4742174" y="923329"/>
            <a:ext cx="213328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小野寺百合子</a:t>
            </a:r>
          </a:p>
        </p:txBody>
      </p:sp>
      <p:cxnSp>
        <p:nvCxnSpPr>
          <p:cNvPr id="50" name="直線矢印コネクタ 49">
            <a:extLst>
              <a:ext uri="{FF2B5EF4-FFF2-40B4-BE49-F238E27FC236}">
                <a16:creationId xmlns:a16="http://schemas.microsoft.com/office/drawing/2014/main" id="{9EA9640B-E4EF-6BE8-85A4-07BF633CCDF4}"/>
              </a:ext>
            </a:extLst>
          </p:cNvPr>
          <p:cNvCxnSpPr>
            <a:cxnSpLocks/>
            <a:stCxn id="48" idx="2"/>
          </p:cNvCxnSpPr>
          <p:nvPr/>
        </p:nvCxnSpPr>
        <p:spPr>
          <a:xfrm flipH="1">
            <a:off x="4477219" y="1292661"/>
            <a:ext cx="1331596" cy="105972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82D20386-725C-8474-6D90-87D1F6E421B4}"/>
              </a:ext>
            </a:extLst>
          </p:cNvPr>
          <p:cNvSpPr/>
          <p:nvPr/>
        </p:nvSpPr>
        <p:spPr>
          <a:xfrm>
            <a:off x="2447892" y="3757150"/>
            <a:ext cx="2021840" cy="8385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大阪商船</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津山重美</a:t>
            </a:r>
            <a:r>
              <a:rPr lang="ja-JP" altLang="en-US" dirty="0">
                <a:latin typeface="BIZ UDPゴシック" panose="020B0400000000000000" pitchFamily="50" charset="-128"/>
                <a:ea typeface="BIZ UDPゴシック" panose="020B0400000000000000" pitchFamily="50" charset="-128"/>
              </a:rPr>
              <a:t>一</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14" name="直線矢印コネクタ 13">
            <a:extLst>
              <a:ext uri="{FF2B5EF4-FFF2-40B4-BE49-F238E27FC236}">
                <a16:creationId xmlns:a16="http://schemas.microsoft.com/office/drawing/2014/main" id="{A2973EBD-B4C3-D0AD-4466-CD6B142C18D3}"/>
              </a:ext>
            </a:extLst>
          </p:cNvPr>
          <p:cNvCxnSpPr>
            <a:cxnSpLocks/>
          </p:cNvCxnSpPr>
          <p:nvPr/>
        </p:nvCxnSpPr>
        <p:spPr>
          <a:xfrm>
            <a:off x="4473325" y="2708035"/>
            <a:ext cx="203549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BD39CC2D-2D59-E44C-CD8B-4EE1A134CB4C}"/>
              </a:ext>
            </a:extLst>
          </p:cNvPr>
          <p:cNvSpPr txBox="1"/>
          <p:nvPr/>
        </p:nvSpPr>
        <p:spPr>
          <a:xfrm>
            <a:off x="2687359" y="3094896"/>
            <a:ext cx="1591475"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三井物産・機械部</a:t>
            </a:r>
          </a:p>
        </p:txBody>
      </p:sp>
      <p:sp>
        <p:nvSpPr>
          <p:cNvPr id="21" name="四角形: 角を丸くする 20">
            <a:extLst>
              <a:ext uri="{FF2B5EF4-FFF2-40B4-BE49-F238E27FC236}">
                <a16:creationId xmlns:a16="http://schemas.microsoft.com/office/drawing/2014/main" id="{0BD1BEC3-EF58-F9CD-282B-A3C1237E4270}"/>
              </a:ext>
            </a:extLst>
          </p:cNvPr>
          <p:cNvSpPr/>
          <p:nvPr/>
        </p:nvSpPr>
        <p:spPr>
          <a:xfrm>
            <a:off x="9802015" y="794728"/>
            <a:ext cx="2021840" cy="83853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三井物産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佐藤吉之助</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3" name="四角形: 角を丸くする 22">
            <a:extLst>
              <a:ext uri="{FF2B5EF4-FFF2-40B4-BE49-F238E27FC236}">
                <a16:creationId xmlns:a16="http://schemas.microsoft.com/office/drawing/2014/main" id="{DBCCCEC2-4E9D-CACF-29C1-FF51B7B87604}"/>
              </a:ext>
            </a:extLst>
          </p:cNvPr>
          <p:cNvSpPr/>
          <p:nvPr/>
        </p:nvSpPr>
        <p:spPr>
          <a:xfrm>
            <a:off x="9802015" y="1767623"/>
            <a:ext cx="2021840" cy="8385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三井船舶</a:t>
            </a:r>
            <a:endParaRPr lang="en-US" altLang="ja-JP" sz="20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2000" dirty="0">
                <a:solidFill>
                  <a:schemeClr val="bg1"/>
                </a:solidFill>
                <a:latin typeface="BIZ UDPゴシック" panose="020B0400000000000000" pitchFamily="50" charset="-128"/>
                <a:ea typeface="BIZ UDPゴシック" panose="020B0400000000000000" pitchFamily="50" charset="-128"/>
              </a:rPr>
              <a:t>本間次郎</a:t>
            </a:r>
            <a:endParaRPr lang="en-US" altLang="ja-JP" sz="2400" dirty="0">
              <a:solidFill>
                <a:schemeClr val="bg1"/>
              </a:solidFill>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D1CB780C-928F-65BE-CDCD-243BB4504A81}"/>
              </a:ext>
            </a:extLst>
          </p:cNvPr>
          <p:cNvSpPr txBox="1"/>
          <p:nvPr/>
        </p:nvSpPr>
        <p:spPr>
          <a:xfrm>
            <a:off x="10024177" y="486051"/>
            <a:ext cx="1577515"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米国の専門家</a:t>
            </a:r>
          </a:p>
        </p:txBody>
      </p:sp>
      <p:sp>
        <p:nvSpPr>
          <p:cNvPr id="26" name="四角形: 角を丸くする 25">
            <a:extLst>
              <a:ext uri="{FF2B5EF4-FFF2-40B4-BE49-F238E27FC236}">
                <a16:creationId xmlns:a16="http://schemas.microsoft.com/office/drawing/2014/main" id="{971B9B39-EB5D-3925-91C9-C4D0DD444A8D}"/>
              </a:ext>
            </a:extLst>
          </p:cNvPr>
          <p:cNvSpPr/>
          <p:nvPr/>
        </p:nvSpPr>
        <p:spPr>
          <a:xfrm>
            <a:off x="9802014" y="2738573"/>
            <a:ext cx="2021840" cy="83853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三菱商事</a:t>
            </a:r>
            <a:endParaRPr lang="en-US" altLang="ja-JP" sz="20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2000" dirty="0">
                <a:solidFill>
                  <a:schemeClr val="bg1"/>
                </a:solidFill>
                <a:latin typeface="BIZ UDPゴシック" panose="020B0400000000000000" pitchFamily="50" charset="-128"/>
                <a:ea typeface="BIZ UDPゴシック" panose="020B0400000000000000" pitchFamily="50" charset="-128"/>
              </a:rPr>
              <a:t>井上陽一</a:t>
            </a:r>
            <a:endParaRPr lang="en-US" altLang="ja-JP" sz="2400" dirty="0">
              <a:solidFill>
                <a:schemeClr val="bg1"/>
              </a:solidFill>
              <a:latin typeface="BIZ UDPゴシック" panose="020B0400000000000000" pitchFamily="50" charset="-128"/>
              <a:ea typeface="BIZ UDPゴシック" panose="020B0400000000000000" pitchFamily="50" charset="-128"/>
            </a:endParaRPr>
          </a:p>
        </p:txBody>
      </p:sp>
      <p:sp>
        <p:nvSpPr>
          <p:cNvPr id="28" name="テキスト ボックス 27">
            <a:extLst>
              <a:ext uri="{FF2B5EF4-FFF2-40B4-BE49-F238E27FC236}">
                <a16:creationId xmlns:a16="http://schemas.microsoft.com/office/drawing/2014/main" id="{D2047F5A-F669-3D33-B2B4-3A1C09E22900}"/>
              </a:ext>
            </a:extLst>
          </p:cNvPr>
          <p:cNvSpPr txBox="1"/>
          <p:nvPr/>
        </p:nvSpPr>
        <p:spPr>
          <a:xfrm>
            <a:off x="2289326" y="4691019"/>
            <a:ext cx="2353946"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日本海軍武官室</a:t>
            </a:r>
          </a:p>
        </p:txBody>
      </p:sp>
      <p:sp>
        <p:nvSpPr>
          <p:cNvPr id="29" name="四角形: 角を丸くする 28">
            <a:extLst>
              <a:ext uri="{FF2B5EF4-FFF2-40B4-BE49-F238E27FC236}">
                <a16:creationId xmlns:a16="http://schemas.microsoft.com/office/drawing/2014/main" id="{CDADE3F5-024C-4BFF-83A2-70DD0D7862C8}"/>
              </a:ext>
            </a:extLst>
          </p:cNvPr>
          <p:cNvSpPr/>
          <p:nvPr/>
        </p:nvSpPr>
        <p:spPr>
          <a:xfrm>
            <a:off x="2142909" y="1352077"/>
            <a:ext cx="2771188" cy="3357720"/>
          </a:xfrm>
          <a:prstGeom prst="roundRect">
            <a:avLst>
              <a:gd name="adj" fmla="val 67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A5E813F7-90A5-EE6B-0E5B-ED8877A8DE94}"/>
              </a:ext>
            </a:extLst>
          </p:cNvPr>
          <p:cNvSpPr/>
          <p:nvPr/>
        </p:nvSpPr>
        <p:spPr>
          <a:xfrm>
            <a:off x="9802014" y="3733025"/>
            <a:ext cx="2021840" cy="838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同盟通信</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佐々木凛一</a:t>
            </a:r>
            <a:endParaRPr lang="en-US" altLang="ja-JP" dirty="0">
              <a:solidFill>
                <a:schemeClr val="bg1"/>
              </a:solidFill>
              <a:latin typeface="BIZ UDPゴシック" panose="020B0400000000000000" pitchFamily="50" charset="-128"/>
              <a:ea typeface="BIZ UDPゴシック" panose="020B0400000000000000" pitchFamily="50" charset="-128"/>
            </a:endParaRPr>
          </a:p>
        </p:txBody>
      </p:sp>
      <p:sp>
        <p:nvSpPr>
          <p:cNvPr id="31" name="四角形: 角を丸くする 30">
            <a:extLst>
              <a:ext uri="{FF2B5EF4-FFF2-40B4-BE49-F238E27FC236}">
                <a16:creationId xmlns:a16="http://schemas.microsoft.com/office/drawing/2014/main" id="{DABD2726-D7F2-8486-6E9A-107A9865D60C}"/>
              </a:ext>
            </a:extLst>
          </p:cNvPr>
          <p:cNvSpPr/>
          <p:nvPr/>
        </p:nvSpPr>
        <p:spPr>
          <a:xfrm>
            <a:off x="9802014" y="4672230"/>
            <a:ext cx="2021840" cy="838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朝日新聞</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渡辺紳一郎</a:t>
            </a:r>
            <a:endParaRPr lang="en-US" altLang="ja-JP" dirty="0">
              <a:solidFill>
                <a:schemeClr val="bg1"/>
              </a:solidFill>
              <a:latin typeface="BIZ UDPゴシック" panose="020B0400000000000000" pitchFamily="50" charset="-128"/>
              <a:ea typeface="BIZ UDPゴシック" panose="020B0400000000000000" pitchFamily="50" charset="-128"/>
            </a:endParaRPr>
          </a:p>
        </p:txBody>
      </p:sp>
      <p:sp>
        <p:nvSpPr>
          <p:cNvPr id="32" name="四角形: 角を丸くする 31">
            <a:extLst>
              <a:ext uri="{FF2B5EF4-FFF2-40B4-BE49-F238E27FC236}">
                <a16:creationId xmlns:a16="http://schemas.microsoft.com/office/drawing/2014/main" id="{DE9267C8-580C-4BCE-F989-6CEF1A6A818B}"/>
              </a:ext>
            </a:extLst>
          </p:cNvPr>
          <p:cNvSpPr/>
          <p:nvPr/>
        </p:nvSpPr>
        <p:spPr>
          <a:xfrm>
            <a:off x="9802358" y="5618828"/>
            <a:ext cx="2021840" cy="838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讀賣新聞</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喜多村浩</a:t>
            </a:r>
            <a:endParaRPr lang="en-US" altLang="ja-JP" dirty="0">
              <a:solidFill>
                <a:schemeClr val="bg1"/>
              </a:solidFill>
              <a:latin typeface="BIZ UDPゴシック" panose="020B0400000000000000" pitchFamily="50" charset="-128"/>
              <a:ea typeface="BIZ UDPゴシック" panose="020B0400000000000000" pitchFamily="50" charset="-128"/>
            </a:endParaRPr>
          </a:p>
        </p:txBody>
      </p:sp>
      <p:sp>
        <p:nvSpPr>
          <p:cNvPr id="33" name="テキスト ボックス 32">
            <a:extLst>
              <a:ext uri="{FF2B5EF4-FFF2-40B4-BE49-F238E27FC236}">
                <a16:creationId xmlns:a16="http://schemas.microsoft.com/office/drawing/2014/main" id="{23B3CA7B-C162-AAB0-4888-4DFC01DA40CB}"/>
              </a:ext>
            </a:extLst>
          </p:cNvPr>
          <p:cNvSpPr txBox="1"/>
          <p:nvPr/>
        </p:nvSpPr>
        <p:spPr>
          <a:xfrm>
            <a:off x="249717" y="1911716"/>
            <a:ext cx="1906880" cy="92333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米英の</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原爆開発を探知</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（公開情報）</a:t>
            </a:r>
            <a:endParaRPr kumimoji="1" lang="ja-JP" altLang="en-US" dirty="0">
              <a:latin typeface="BIZ UDPゴシック" panose="020B0400000000000000" pitchFamily="50" charset="-128"/>
              <a:ea typeface="BIZ UDPゴシック" panose="020B0400000000000000" pitchFamily="50" charset="-128"/>
            </a:endParaRPr>
          </a:p>
        </p:txBody>
      </p:sp>
      <p:sp>
        <p:nvSpPr>
          <p:cNvPr id="35" name="矢印: 右 34">
            <a:extLst>
              <a:ext uri="{FF2B5EF4-FFF2-40B4-BE49-F238E27FC236}">
                <a16:creationId xmlns:a16="http://schemas.microsoft.com/office/drawing/2014/main" id="{5A6E10DD-F7AE-1E95-4D3D-01301898E5F3}"/>
              </a:ext>
            </a:extLst>
          </p:cNvPr>
          <p:cNvSpPr/>
          <p:nvPr/>
        </p:nvSpPr>
        <p:spPr>
          <a:xfrm rot="10800000">
            <a:off x="1933013" y="2533098"/>
            <a:ext cx="484646" cy="27699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5BB738D-FFAE-1635-14F6-4B3505EAA223}"/>
              </a:ext>
            </a:extLst>
          </p:cNvPr>
          <p:cNvSpPr txBox="1"/>
          <p:nvPr/>
        </p:nvSpPr>
        <p:spPr>
          <a:xfrm>
            <a:off x="6675250" y="1316240"/>
            <a:ext cx="2563845"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小野寺誠大佐</a:t>
            </a:r>
          </a:p>
        </p:txBody>
      </p:sp>
      <p:pic>
        <p:nvPicPr>
          <p:cNvPr id="9222" name="Picture 6" descr="ソ連参戦情報の「小野寺電」 「大本営に着信」参謀が証言書簡 | 戦車のブログ">
            <a:extLst>
              <a:ext uri="{FF2B5EF4-FFF2-40B4-BE49-F238E27FC236}">
                <a16:creationId xmlns:a16="http://schemas.microsoft.com/office/drawing/2014/main" id="{652E5381-E085-30F4-0E3B-3FEB1CB3D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818" y="1772696"/>
            <a:ext cx="3003884" cy="4005179"/>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D0EA8E64-CF99-3ACA-AD27-9AEE8679F835}"/>
              </a:ext>
            </a:extLst>
          </p:cNvPr>
          <p:cNvSpPr/>
          <p:nvPr/>
        </p:nvSpPr>
        <p:spPr>
          <a:xfrm>
            <a:off x="1079491" y="5414111"/>
            <a:ext cx="1603123" cy="8385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山下汽船</a:t>
            </a:r>
            <a:endParaRPr kumimoji="1" lang="en-US" altLang="ja-JP" sz="2000"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大槻孝治</a:t>
            </a:r>
          </a:p>
        </p:txBody>
      </p:sp>
      <p:sp>
        <p:nvSpPr>
          <p:cNvPr id="41" name="四角形: 角を丸くする 40">
            <a:extLst>
              <a:ext uri="{FF2B5EF4-FFF2-40B4-BE49-F238E27FC236}">
                <a16:creationId xmlns:a16="http://schemas.microsoft.com/office/drawing/2014/main" id="{426BDCC9-4C7E-CDB1-4AB5-DC112279E71F}"/>
              </a:ext>
            </a:extLst>
          </p:cNvPr>
          <p:cNvSpPr/>
          <p:nvPr/>
        </p:nvSpPr>
        <p:spPr>
          <a:xfrm>
            <a:off x="2845469" y="5414111"/>
            <a:ext cx="1896705" cy="8385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ゴシック" panose="020B0400000000000000" pitchFamily="50" charset="-128"/>
                <a:ea typeface="BIZ UDPゴシック" panose="020B0400000000000000" pitchFamily="50" charset="-128"/>
              </a:rPr>
              <a:t>横浜正金銀行</a:t>
            </a:r>
            <a:endParaRPr kumimoji="1" lang="en-US" altLang="ja-JP" sz="20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奥村俊吾</a:t>
            </a:r>
          </a:p>
        </p:txBody>
      </p:sp>
      <p:sp>
        <p:nvSpPr>
          <p:cNvPr id="43" name="四角形: 角を丸くする 42">
            <a:extLst>
              <a:ext uri="{FF2B5EF4-FFF2-40B4-BE49-F238E27FC236}">
                <a16:creationId xmlns:a16="http://schemas.microsoft.com/office/drawing/2014/main" id="{5B7BCCF2-1BA0-7BB8-ECC3-6F89160FDF29}"/>
              </a:ext>
            </a:extLst>
          </p:cNvPr>
          <p:cNvSpPr/>
          <p:nvPr/>
        </p:nvSpPr>
        <p:spPr>
          <a:xfrm>
            <a:off x="976862" y="5204340"/>
            <a:ext cx="4030267" cy="1198247"/>
          </a:xfrm>
          <a:prstGeom prst="roundRect">
            <a:avLst>
              <a:gd name="adj" fmla="val 1259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E429805-F501-FE6C-31C5-A0432AD38A87}"/>
              </a:ext>
            </a:extLst>
          </p:cNvPr>
          <p:cNvCxnSpPr>
            <a:cxnSpLocks/>
          </p:cNvCxnSpPr>
          <p:nvPr/>
        </p:nvCxnSpPr>
        <p:spPr>
          <a:xfrm flipV="1">
            <a:off x="5007129" y="4962889"/>
            <a:ext cx="1501689" cy="8655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0B4CE000-DB10-57AF-C00E-BFDB88CAC9FC}"/>
              </a:ext>
            </a:extLst>
          </p:cNvPr>
          <p:cNvSpPr txBox="1"/>
          <p:nvPr/>
        </p:nvSpPr>
        <p:spPr>
          <a:xfrm>
            <a:off x="485164" y="4874499"/>
            <a:ext cx="150168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日本公使館</a:t>
            </a:r>
          </a:p>
        </p:txBody>
      </p:sp>
      <p:sp>
        <p:nvSpPr>
          <p:cNvPr id="7" name="テキスト ボックス 6">
            <a:extLst>
              <a:ext uri="{FF2B5EF4-FFF2-40B4-BE49-F238E27FC236}">
                <a16:creationId xmlns:a16="http://schemas.microsoft.com/office/drawing/2014/main" id="{88A1EF96-7A6F-7F8E-5EB5-C5575FA90586}"/>
              </a:ext>
            </a:extLst>
          </p:cNvPr>
          <p:cNvSpPr txBox="1"/>
          <p:nvPr/>
        </p:nvSpPr>
        <p:spPr>
          <a:xfrm>
            <a:off x="4791655" y="700835"/>
            <a:ext cx="203432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暗号通信分の起案・翻訳</a:t>
            </a:r>
          </a:p>
        </p:txBody>
      </p:sp>
    </p:spTree>
    <p:extLst>
      <p:ext uri="{BB962C8B-B14F-4D97-AF65-F5344CB8AC3E}">
        <p14:creationId xmlns:p14="http://schemas.microsoft.com/office/powerpoint/2010/main" val="71966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旧三井物産 機械部・</a:t>
            </a:r>
            <a:r>
              <a:rPr lang="ja-JP" altLang="en-US" sz="2400" b="1" dirty="0">
                <a:latin typeface="BIZ UDPゴシック" panose="020B0400000000000000" pitchFamily="50" charset="-128"/>
                <a:ea typeface="BIZ UDPゴシック" panose="020B0400000000000000" pitchFamily="50" charset="-128"/>
              </a:rPr>
              <a:t>和久田さん　公開情報分析による連合国の原爆開発を察知</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7FDB6E64-1366-698C-C6B2-17A82F52576C}"/>
              </a:ext>
            </a:extLst>
          </p:cNvPr>
          <p:cNvSpPr/>
          <p:nvPr/>
        </p:nvSpPr>
        <p:spPr>
          <a:xfrm>
            <a:off x="4846480" y="605131"/>
            <a:ext cx="2384136" cy="121442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三井物産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機械部</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和久田弘一</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7170" name="Picture 2" descr="1号サイクロトロンの写真">
            <a:extLst>
              <a:ext uri="{FF2B5EF4-FFF2-40B4-BE49-F238E27FC236}">
                <a16:creationId xmlns:a16="http://schemas.microsoft.com/office/drawing/2014/main" id="{CC131BA6-FB63-C35D-FDB8-D9B6A14F6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55" y="2997949"/>
            <a:ext cx="4658014" cy="3353770"/>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1B3AEFE9-B602-22EF-EFB1-4BC833422AC4}"/>
              </a:ext>
            </a:extLst>
          </p:cNvPr>
          <p:cNvSpPr txBox="1"/>
          <p:nvPr/>
        </p:nvSpPr>
        <p:spPr>
          <a:xfrm>
            <a:off x="912386" y="6303089"/>
            <a:ext cx="3820127" cy="276999"/>
          </a:xfrm>
          <a:prstGeom prst="rect">
            <a:avLst/>
          </a:prstGeom>
          <a:noFill/>
        </p:spPr>
        <p:txBody>
          <a:bodyPr wrap="square">
            <a:spAutoFit/>
          </a:bodyPr>
          <a:lstStyle/>
          <a:p>
            <a:pPr algn="ctr"/>
            <a:r>
              <a:rPr lang="ja-JP" altLang="en-US" sz="1200" i="0" dirty="0">
                <a:effectLst/>
                <a:latin typeface="BIZ UDPゴシック" panose="020B0400000000000000" pitchFamily="50" charset="-128"/>
                <a:ea typeface="BIZ UDPゴシック" panose="020B0400000000000000" pitchFamily="50" charset="-128"/>
              </a:rPr>
              <a:t>理化学研究所 仁科加速器科学研究センター</a:t>
            </a:r>
            <a:endParaRPr lang="ja-JP" altLang="en-US" sz="1200" dirty="0">
              <a:latin typeface="BIZ UDPゴシック" panose="020B0400000000000000" pitchFamily="50" charset="-128"/>
              <a:ea typeface="BIZ UDPゴシック" panose="020B0400000000000000" pitchFamily="50" charset="-128"/>
            </a:endParaRPr>
          </a:p>
        </p:txBody>
      </p:sp>
      <p:pic>
        <p:nvPicPr>
          <p:cNvPr id="7172" name="Picture 4">
            <a:extLst>
              <a:ext uri="{FF2B5EF4-FFF2-40B4-BE49-F238E27FC236}">
                <a16:creationId xmlns:a16="http://schemas.microsoft.com/office/drawing/2014/main" id="{21A91D91-B7F9-F5A8-40B1-3773F2569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933" y="2997949"/>
            <a:ext cx="6769077" cy="335377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BDCD1D94-1F26-F025-1BD6-F162BC629D23}"/>
              </a:ext>
            </a:extLst>
          </p:cNvPr>
          <p:cNvSpPr txBox="1"/>
          <p:nvPr/>
        </p:nvSpPr>
        <p:spPr>
          <a:xfrm>
            <a:off x="100436" y="2037457"/>
            <a:ext cx="11947308"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ストックホルム駐在で日本海軍武官室に配属されていた三井物産・機械部の和久田弘一さんは、各種公開情報を分析していたところ、サイクロトロンの輸入に関する情報を発見。以前、理化学研究所向けにサイクロトロンの部材を輸入したのが三井物産・機械部で、そのことを知っていた和久田さんは、連合国の原爆開発の可能性を察知。</a:t>
            </a:r>
          </a:p>
        </p:txBody>
      </p:sp>
      <p:sp>
        <p:nvSpPr>
          <p:cNvPr id="24" name="テキスト ボックス 23">
            <a:extLst>
              <a:ext uri="{FF2B5EF4-FFF2-40B4-BE49-F238E27FC236}">
                <a16:creationId xmlns:a16="http://schemas.microsoft.com/office/drawing/2014/main" id="{AFFB1EA4-4CE0-DAB1-91EE-2F2280668F11}"/>
              </a:ext>
            </a:extLst>
          </p:cNvPr>
          <p:cNvSpPr txBox="1"/>
          <p:nvPr/>
        </p:nvSpPr>
        <p:spPr>
          <a:xfrm>
            <a:off x="6224531" y="6301595"/>
            <a:ext cx="4993562" cy="276999"/>
          </a:xfrm>
          <a:prstGeom prst="rect">
            <a:avLst/>
          </a:prstGeom>
          <a:noFill/>
        </p:spPr>
        <p:txBody>
          <a:bodyPr wrap="square">
            <a:spAutoFit/>
          </a:bodyPr>
          <a:lstStyle/>
          <a:p>
            <a:r>
              <a:rPr lang="en-US" altLang="ja-JP" sz="1200" dirty="0">
                <a:latin typeface="BIZ UDPゴシック" panose="020B0400000000000000" pitchFamily="50" charset="-128"/>
                <a:ea typeface="BIZ UDPゴシック" panose="020B0400000000000000" pitchFamily="50" charset="-128"/>
              </a:rPr>
              <a:t>Wikipedia</a:t>
            </a:r>
            <a:r>
              <a:rPr lang="ja-JP" altLang="en-US" sz="1200" dirty="0">
                <a:latin typeface="BIZ UDPゴシック" panose="020B0400000000000000" pitchFamily="50" charset="-128"/>
                <a:ea typeface="BIZ UDPゴシック" panose="020B0400000000000000" pitchFamily="50" charset="-128"/>
              </a:rPr>
              <a:t>：サイクロトロンはイオンを加速する円形加速器</a:t>
            </a:r>
          </a:p>
        </p:txBody>
      </p:sp>
      <p:sp>
        <p:nvSpPr>
          <p:cNvPr id="28" name="テキスト ボックス 27">
            <a:extLst>
              <a:ext uri="{FF2B5EF4-FFF2-40B4-BE49-F238E27FC236}">
                <a16:creationId xmlns:a16="http://schemas.microsoft.com/office/drawing/2014/main" id="{26F0797C-DB8F-D6C9-FDE2-D480632CDF0D}"/>
              </a:ext>
            </a:extLst>
          </p:cNvPr>
          <p:cNvSpPr txBox="1"/>
          <p:nvPr/>
        </p:nvSpPr>
        <p:spPr>
          <a:xfrm>
            <a:off x="87835" y="598981"/>
            <a:ext cx="4670229" cy="1384995"/>
          </a:xfrm>
          <a:prstGeom prst="rect">
            <a:avLst/>
          </a:prstGeom>
          <a:noFill/>
          <a:ln>
            <a:solidFill>
              <a:srgbClr val="C00000"/>
            </a:solidFill>
          </a:ln>
        </p:spPr>
        <p:txBody>
          <a:bodyPr wrap="square">
            <a:spAutoFit/>
          </a:bodyPr>
          <a:lstStyle/>
          <a:p>
            <a:pPr algn="l"/>
            <a:r>
              <a:rPr lang="ja-JP" altLang="en-US" sz="1400" b="0" i="0" dirty="0">
                <a:effectLst/>
                <a:latin typeface="BIZ UDP明朝 Medium" panose="02020500000000000000" pitchFamily="18" charset="-128"/>
                <a:ea typeface="BIZ UDP明朝 Medium" panose="02020500000000000000" pitchFamily="18" charset="-128"/>
              </a:rPr>
              <a:t>わが国では理研の仁科芳雄が国内初</a:t>
            </a:r>
            <a:r>
              <a:rPr lang="en-US" altLang="ja-JP" sz="1400" b="0" i="0" dirty="0">
                <a:effectLst/>
                <a:latin typeface="BIZ UDP明朝 Medium" panose="02020500000000000000" pitchFamily="18" charset="-128"/>
                <a:ea typeface="BIZ UDP明朝 Medium" panose="02020500000000000000" pitchFamily="18" charset="-128"/>
              </a:rPr>
              <a:t>(</a:t>
            </a:r>
            <a:r>
              <a:rPr lang="ja-JP" altLang="en-US" sz="1400" b="1" i="0" dirty="0">
                <a:effectLst/>
                <a:latin typeface="BIZ UDP明朝 Medium" panose="02020500000000000000" pitchFamily="18" charset="-128"/>
                <a:ea typeface="BIZ UDP明朝 Medium" panose="02020500000000000000" pitchFamily="18" charset="-128"/>
              </a:rPr>
              <a:t>世界で</a:t>
            </a:r>
            <a:r>
              <a:rPr lang="en-US" altLang="ja-JP" sz="1400" b="1" i="0" dirty="0">
                <a:effectLst/>
                <a:latin typeface="BIZ UDP明朝 Medium" panose="02020500000000000000" pitchFamily="18" charset="-128"/>
                <a:ea typeface="BIZ UDP明朝 Medium" panose="02020500000000000000" pitchFamily="18" charset="-128"/>
              </a:rPr>
              <a:t>2</a:t>
            </a:r>
            <a:r>
              <a:rPr lang="ja-JP" altLang="en-US" sz="1400" b="1" i="0" dirty="0">
                <a:effectLst/>
                <a:latin typeface="BIZ UDP明朝 Medium" panose="02020500000000000000" pitchFamily="18" charset="-128"/>
                <a:ea typeface="BIZ UDP明朝 Medium" panose="02020500000000000000" pitchFamily="18" charset="-128"/>
              </a:rPr>
              <a:t>番目</a:t>
            </a:r>
            <a:r>
              <a:rPr lang="en-US" altLang="ja-JP" sz="1400" b="1" i="0" dirty="0">
                <a:effectLst/>
                <a:latin typeface="BIZ UDP明朝 Medium" panose="02020500000000000000" pitchFamily="18" charset="-128"/>
                <a:ea typeface="BIZ UDP明朝 Medium" panose="02020500000000000000" pitchFamily="18" charset="-128"/>
              </a:rPr>
              <a:t>)</a:t>
            </a:r>
            <a:r>
              <a:rPr lang="ja-JP" altLang="en-US" sz="1400" b="1" i="0" dirty="0">
                <a:effectLst/>
                <a:latin typeface="BIZ UDP明朝 Medium" panose="02020500000000000000" pitchFamily="18" charset="-128"/>
                <a:ea typeface="BIZ UDP明朝 Medium" panose="02020500000000000000" pitchFamily="18" charset="-128"/>
              </a:rPr>
              <a:t>のサイクロトロン</a:t>
            </a:r>
            <a:r>
              <a:rPr lang="en-US" altLang="ja-JP" sz="1400" b="1" i="0" dirty="0">
                <a:effectLst/>
                <a:latin typeface="BIZ UDP明朝 Medium" panose="02020500000000000000" pitchFamily="18" charset="-128"/>
                <a:ea typeface="BIZ UDP明朝 Medium" panose="02020500000000000000" pitchFamily="18" charset="-128"/>
              </a:rPr>
              <a:t>(1937)</a:t>
            </a:r>
            <a:r>
              <a:rPr lang="ja-JP" altLang="en-US" sz="1400" b="1" i="0" dirty="0">
                <a:effectLst/>
                <a:latin typeface="BIZ UDP明朝 Medium" panose="02020500000000000000" pitchFamily="18" charset="-128"/>
                <a:ea typeface="BIZ UDP明朝 Medium" panose="02020500000000000000" pitchFamily="18" charset="-128"/>
              </a:rPr>
              <a:t>を建造</a:t>
            </a:r>
            <a:r>
              <a:rPr lang="ja-JP" altLang="en-US" sz="1400" b="0" i="0" dirty="0">
                <a:effectLst/>
                <a:latin typeface="BIZ UDP明朝 Medium" panose="02020500000000000000" pitchFamily="18" charset="-128"/>
                <a:ea typeface="BIZ UDP明朝 Medium" panose="02020500000000000000" pitchFamily="18" charset="-128"/>
              </a:rPr>
              <a:t>してわが国における原子核物理、核化学、放射線生物の開拓的研究をスタートさせました。</a:t>
            </a:r>
          </a:p>
          <a:p>
            <a:pPr algn="l"/>
            <a:r>
              <a:rPr lang="ja-JP" altLang="en-US" sz="1400" b="0" i="0" dirty="0">
                <a:effectLst/>
                <a:latin typeface="BIZ UDP明朝 Medium" panose="02020500000000000000" pitchFamily="18" charset="-128"/>
                <a:ea typeface="BIZ UDP明朝 Medium" panose="02020500000000000000" pitchFamily="18" charset="-128"/>
              </a:rPr>
              <a:t>第</a:t>
            </a:r>
            <a:r>
              <a:rPr lang="en-US" altLang="ja-JP" sz="1400" b="0" i="0" dirty="0">
                <a:effectLst/>
                <a:latin typeface="BIZ UDP明朝 Medium" panose="02020500000000000000" pitchFamily="18" charset="-128"/>
                <a:ea typeface="BIZ UDP明朝 Medium" panose="02020500000000000000" pitchFamily="18" charset="-128"/>
              </a:rPr>
              <a:t>1</a:t>
            </a:r>
            <a:r>
              <a:rPr lang="ja-JP" altLang="en-US" sz="1400" b="0" i="0" dirty="0">
                <a:effectLst/>
                <a:latin typeface="BIZ UDP明朝 Medium" panose="02020500000000000000" pitchFamily="18" charset="-128"/>
                <a:ea typeface="BIZ UDP明朝 Medium" panose="02020500000000000000" pitchFamily="18" charset="-128"/>
              </a:rPr>
              <a:t>号サイクロトロン以来、理研は</a:t>
            </a:r>
            <a:r>
              <a:rPr lang="en-US" altLang="ja-JP" sz="1400" b="0" i="0" dirty="0">
                <a:effectLst/>
                <a:latin typeface="BIZ UDP明朝 Medium" panose="02020500000000000000" pitchFamily="18" charset="-128"/>
                <a:ea typeface="BIZ UDP明朝 Medium" panose="02020500000000000000" pitchFamily="18" charset="-128"/>
              </a:rPr>
              <a:t>6</a:t>
            </a:r>
            <a:r>
              <a:rPr lang="ja-JP" altLang="en-US" sz="1400" b="0" i="0" dirty="0">
                <a:effectLst/>
                <a:latin typeface="BIZ UDP明朝 Medium" panose="02020500000000000000" pitchFamily="18" charset="-128"/>
                <a:ea typeface="BIZ UDP明朝 Medium" panose="02020500000000000000" pitchFamily="18" charset="-128"/>
              </a:rPr>
              <a:t>台のサイクロトロンを建造してきました。サイクロトロン建造技術はまさに理研のお家芸となっています。</a:t>
            </a:r>
          </a:p>
        </p:txBody>
      </p:sp>
      <p:pic>
        <p:nvPicPr>
          <p:cNvPr id="7176" name="Picture 8" descr="朝永振一郎、湯川秀樹、仁科と友永のツーショット写真、大サイクロトロンでの集合写真">
            <a:extLst>
              <a:ext uri="{FF2B5EF4-FFF2-40B4-BE49-F238E27FC236}">
                <a16:creationId xmlns:a16="http://schemas.microsoft.com/office/drawing/2014/main" id="{D041A1FA-7474-4078-90A7-6349DDFA2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924" y="671594"/>
            <a:ext cx="4831276" cy="1373894"/>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41F48F1D-2485-59B5-29B0-745E154CE2D8}"/>
              </a:ext>
            </a:extLst>
          </p:cNvPr>
          <p:cNvSpPr txBox="1"/>
          <p:nvPr/>
        </p:nvSpPr>
        <p:spPr>
          <a:xfrm>
            <a:off x="8254406" y="446035"/>
            <a:ext cx="2661452" cy="246221"/>
          </a:xfrm>
          <a:prstGeom prst="rect">
            <a:avLst/>
          </a:prstGeom>
          <a:noFill/>
        </p:spPr>
        <p:txBody>
          <a:bodyPr wrap="square">
            <a:spAutoFit/>
          </a:bodyPr>
          <a:lstStyle/>
          <a:p>
            <a:r>
              <a:rPr lang="ja-JP" altLang="en-US" sz="1000" i="0" dirty="0">
                <a:effectLst/>
                <a:latin typeface="BIZ UDPゴシック" panose="020B0400000000000000" pitchFamily="50" charset="-128"/>
                <a:ea typeface="BIZ UDPゴシック" panose="020B0400000000000000" pitchFamily="50" charset="-128"/>
              </a:rPr>
              <a:t>理化学研究所 仁科加速器科学研究センター</a:t>
            </a:r>
            <a:endParaRPr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27261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ストックホルム日本陸軍武官室</a:t>
            </a:r>
          </a:p>
        </p:txBody>
      </p:sp>
      <p:sp>
        <p:nvSpPr>
          <p:cNvPr id="12" name="テキスト ボックス 11">
            <a:extLst>
              <a:ext uri="{FF2B5EF4-FFF2-40B4-BE49-F238E27FC236}">
                <a16:creationId xmlns:a16="http://schemas.microsoft.com/office/drawing/2014/main" id="{91092AC8-FC23-36CF-E888-53D1DBD66D07}"/>
              </a:ext>
            </a:extLst>
          </p:cNvPr>
          <p:cNvSpPr txBox="1"/>
          <p:nvPr/>
        </p:nvSpPr>
        <p:spPr>
          <a:xfrm>
            <a:off x="4439920" y="5643810"/>
            <a:ext cx="3352800" cy="430887"/>
          </a:xfrm>
          <a:prstGeom prst="rect">
            <a:avLst/>
          </a:prstGeom>
          <a:noFill/>
        </p:spPr>
        <p:txBody>
          <a:bodyPr wrap="square">
            <a:spAutoFit/>
          </a:bodyPr>
          <a:lstStyle/>
          <a:p>
            <a:pPr algn="ctr"/>
            <a:r>
              <a:rPr lang="en-US" altLang="ja-JP" sz="1050" dirty="0">
                <a:latin typeface="Amasis MT Pro Black" panose="02040A04050005020304" pitchFamily="18" charset="0"/>
              </a:rPr>
              <a:t>※Source : nippon.com</a:t>
            </a:r>
            <a:r>
              <a:rPr lang="ja-JP" altLang="en-US" sz="1050" dirty="0">
                <a:latin typeface="Amasis MT Pro Black" panose="02040A04050005020304" pitchFamily="18" charset="0"/>
              </a:rPr>
              <a:t> </a:t>
            </a:r>
            <a:r>
              <a:rPr lang="en-US" altLang="ja-JP" sz="1050" dirty="0">
                <a:latin typeface="Amasis MT Pro Black" panose="02040A04050005020304" pitchFamily="18" charset="0"/>
              </a:rPr>
              <a:t>2016</a:t>
            </a:r>
            <a:r>
              <a:rPr lang="ja-JP" altLang="en-US" sz="1050" dirty="0">
                <a:latin typeface="Amasis MT Pro Black" panose="02040A04050005020304" pitchFamily="18" charset="0"/>
              </a:rPr>
              <a:t>年</a:t>
            </a:r>
            <a:r>
              <a:rPr lang="en-US" altLang="ja-JP" sz="1050" dirty="0">
                <a:latin typeface="Amasis MT Pro Black" panose="02040A04050005020304" pitchFamily="18" charset="0"/>
              </a:rPr>
              <a:t>12</a:t>
            </a:r>
            <a:r>
              <a:rPr lang="ja-JP" altLang="en-US" sz="1050" dirty="0">
                <a:latin typeface="Amasis MT Pro Black" panose="02040A04050005020304" pitchFamily="18" charset="0"/>
              </a:rPr>
              <a:t>月岡部伸氏撮影</a:t>
            </a:r>
            <a:endParaRPr lang="en-US" altLang="ja-JP" sz="1050" dirty="0">
              <a:solidFill>
                <a:srgbClr val="C00000"/>
              </a:solidFill>
              <a:latin typeface="Amasis MT Pro Black" panose="02040A04050005020304" pitchFamily="18" charset="0"/>
            </a:endParaRPr>
          </a:p>
          <a:p>
            <a:pPr algn="ctr"/>
            <a:r>
              <a:rPr lang="en-US" altLang="ja-JP" sz="1050" dirty="0">
                <a:latin typeface="Amasis MT Pro Black" panose="02040A04050005020304" pitchFamily="18" charset="0"/>
              </a:rPr>
              <a:t> </a:t>
            </a:r>
            <a:r>
              <a:rPr lang="en-US" altLang="ja-JP" sz="900" dirty="0">
                <a:latin typeface="Amasis MT Pro Black" panose="02040A04050005020304" pitchFamily="18" charset="0"/>
              </a:rPr>
              <a:t>https://www.nippon.com/ja/japan-topics/c07306/</a:t>
            </a:r>
            <a:endParaRPr lang="ja-JP" altLang="en-US" sz="1050" dirty="0">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3239116B-4E4F-5401-BB97-269BDF4865C6}"/>
              </a:ext>
            </a:extLst>
          </p:cNvPr>
          <p:cNvSpPr txBox="1"/>
          <p:nvPr/>
        </p:nvSpPr>
        <p:spPr>
          <a:xfrm>
            <a:off x="4936808" y="978426"/>
            <a:ext cx="2245360"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ストックホルム</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日本陸軍武官室</a:t>
            </a:r>
          </a:p>
        </p:txBody>
      </p:sp>
      <p:pic>
        <p:nvPicPr>
          <p:cNvPr id="11266" name="Picture 2" descr="終戦工作打診について小野寺とプリンス・カール・ベルナドッテらが協議した日本陸軍武官室があったストックホルム市リネーガータン38のアパート。5階左の出窓のある部屋が武官室（2016年12月、筆者撮影）">
            <a:extLst>
              <a:ext uri="{FF2B5EF4-FFF2-40B4-BE49-F238E27FC236}">
                <a16:creationId xmlns:a16="http://schemas.microsoft.com/office/drawing/2014/main" id="{D50C2F90-3E32-7208-EC79-32B842D79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533" y="1532721"/>
            <a:ext cx="3089910" cy="4119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49089F3B-213E-87A0-F23F-31951423AAC6}"/>
              </a:ext>
            </a:extLst>
          </p:cNvPr>
          <p:cNvSpPr/>
          <p:nvPr/>
        </p:nvSpPr>
        <p:spPr>
          <a:xfrm>
            <a:off x="629920" y="5239665"/>
            <a:ext cx="2326640" cy="522136"/>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ハンガリー駐在武官</a:t>
            </a:r>
            <a:endParaRPr kumimoji="1"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ヴェチケンジー</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8E2306C9-D39C-39A4-3437-3C968DFD05E7}"/>
              </a:ext>
            </a:extLst>
          </p:cNvPr>
          <p:cNvSpPr/>
          <p:nvPr/>
        </p:nvSpPr>
        <p:spPr>
          <a:xfrm>
            <a:off x="8507096" y="2017864"/>
            <a:ext cx="2933064" cy="522136"/>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ドイツ親衛隊・海外情報局</a:t>
            </a:r>
            <a:endParaRPr lang="en-US" altLang="ja-JP" sz="1600" b="0" i="0" dirty="0">
              <a:effectLst/>
              <a:latin typeface="BIZ UDPゴシック" panose="020B0400000000000000" pitchFamily="50" charset="-128"/>
              <a:ea typeface="BIZ UDPゴシック" panose="020B0400000000000000" pitchFamily="50" charset="-128"/>
            </a:endParaRPr>
          </a:p>
          <a:p>
            <a:pPr algn="ctr"/>
            <a:r>
              <a:rPr lang="ja-JP" altLang="en-US" sz="1600" b="0" i="0" dirty="0">
                <a:effectLst/>
                <a:latin typeface="BIZ UDPゴシック" panose="020B0400000000000000" pitchFamily="50" charset="-128"/>
                <a:ea typeface="BIZ UDPゴシック" panose="020B0400000000000000" pitchFamily="50" charset="-128"/>
              </a:rPr>
              <a:t>カール・ハインツ・クレーマー</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19" name="四角形: 角を丸くする 18">
            <a:extLst>
              <a:ext uri="{FF2B5EF4-FFF2-40B4-BE49-F238E27FC236}">
                <a16:creationId xmlns:a16="http://schemas.microsoft.com/office/drawing/2014/main" id="{3F4AAB38-786C-C714-D558-EB57024CBE18}"/>
              </a:ext>
            </a:extLst>
          </p:cNvPr>
          <p:cNvSpPr/>
          <p:nvPr/>
        </p:nvSpPr>
        <p:spPr>
          <a:xfrm>
            <a:off x="8517256" y="4214628"/>
            <a:ext cx="2933064" cy="55864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0" i="0" dirty="0">
                <a:effectLst/>
                <a:latin typeface="BIZ UDPゴシック" panose="020B0400000000000000" pitchFamily="50" charset="-128"/>
                <a:ea typeface="BIZ UDPゴシック" panose="020B0400000000000000" pitchFamily="50" charset="-128"/>
              </a:rPr>
              <a:t>フランス駐在武官</a:t>
            </a:r>
            <a:endParaRPr lang="en-US" altLang="ja-JP" sz="1600" b="0" i="0" dirty="0">
              <a:effectLst/>
              <a:latin typeface="BIZ UDPゴシック" panose="020B0400000000000000" pitchFamily="50" charset="-128"/>
              <a:ea typeface="BIZ UDPゴシック" panose="020B0400000000000000" pitchFamily="50" charset="-128"/>
            </a:endParaRPr>
          </a:p>
          <a:p>
            <a:pPr algn="ctr"/>
            <a:r>
              <a:rPr lang="ja-JP" altLang="en-US" sz="1600" b="0" i="0" dirty="0">
                <a:effectLst/>
                <a:latin typeface="BIZ UDPゴシック" panose="020B0400000000000000" pitchFamily="50" charset="-128"/>
                <a:ea typeface="BIZ UDPゴシック" panose="020B0400000000000000" pitchFamily="50" charset="-128"/>
              </a:rPr>
              <a:t>ピエール・ガルニエ少佐</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3B25402E-D4E0-DC72-5089-CE0F37A69DB8}"/>
              </a:ext>
            </a:extLst>
          </p:cNvPr>
          <p:cNvSpPr/>
          <p:nvPr/>
        </p:nvSpPr>
        <p:spPr>
          <a:xfrm>
            <a:off x="8507096" y="3149675"/>
            <a:ext cx="2933064" cy="55864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0" i="0" dirty="0">
                <a:effectLst/>
                <a:latin typeface="BIZ UDPゴシック" panose="020B0400000000000000" pitchFamily="50" charset="-128"/>
                <a:ea typeface="BIZ UDPゴシック" panose="020B0400000000000000" pitchFamily="50" charset="-128"/>
              </a:rPr>
              <a:t>エストニア陸軍参謀本部</a:t>
            </a:r>
            <a:endParaRPr lang="en-US" altLang="ja-JP" sz="1600" b="0" i="0" dirty="0">
              <a:effectLst/>
              <a:latin typeface="BIZ UDPゴシック" panose="020B0400000000000000" pitchFamily="50" charset="-128"/>
              <a:ea typeface="BIZ UDPゴシック" panose="020B0400000000000000" pitchFamily="50" charset="-128"/>
            </a:endParaRPr>
          </a:p>
          <a:p>
            <a:pPr algn="ctr"/>
            <a:r>
              <a:rPr lang="ja-JP" altLang="en-US" sz="1600" b="0" i="0" dirty="0">
                <a:effectLst/>
                <a:latin typeface="BIZ UDPゴシック" panose="020B0400000000000000" pitchFamily="50" charset="-128"/>
                <a:ea typeface="BIZ UDPゴシック" panose="020B0400000000000000" pitchFamily="50" charset="-128"/>
              </a:rPr>
              <a:t>情報部長・マーシング</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cxnSp>
        <p:nvCxnSpPr>
          <p:cNvPr id="22" name="直線矢印コネクタ 21">
            <a:extLst>
              <a:ext uri="{FF2B5EF4-FFF2-40B4-BE49-F238E27FC236}">
                <a16:creationId xmlns:a16="http://schemas.microsoft.com/office/drawing/2014/main" id="{FF19BBCE-9832-08DB-5C97-2C791E7C00EB}"/>
              </a:ext>
            </a:extLst>
          </p:cNvPr>
          <p:cNvCxnSpPr>
            <a:cxnSpLocks/>
            <a:stCxn id="20" idx="2"/>
            <a:endCxn id="19" idx="0"/>
          </p:cNvCxnSpPr>
          <p:nvPr/>
        </p:nvCxnSpPr>
        <p:spPr>
          <a:xfrm>
            <a:off x="9973628" y="3708324"/>
            <a:ext cx="10160" cy="50630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0F6001D-A937-E77E-E6CF-5B74D29CC0D2}"/>
              </a:ext>
            </a:extLst>
          </p:cNvPr>
          <p:cNvCxnSpPr>
            <a:stCxn id="20" idx="1"/>
          </p:cNvCxnSpPr>
          <p:nvPr/>
        </p:nvCxnSpPr>
        <p:spPr>
          <a:xfrm flipH="1" flipV="1">
            <a:off x="7604443" y="3428999"/>
            <a:ext cx="90265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4148CCC6-B857-2B20-3CCA-420D0DA55D8D}"/>
              </a:ext>
            </a:extLst>
          </p:cNvPr>
          <p:cNvCxnSpPr>
            <a:stCxn id="19" idx="1"/>
          </p:cNvCxnSpPr>
          <p:nvPr/>
        </p:nvCxnSpPr>
        <p:spPr>
          <a:xfrm flipH="1" flipV="1">
            <a:off x="7604443" y="4493952"/>
            <a:ext cx="91281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1BA1B16-B9BC-8F7B-B24F-E94374724C21}"/>
              </a:ext>
            </a:extLst>
          </p:cNvPr>
          <p:cNvCxnSpPr>
            <a:endCxn id="17" idx="1"/>
          </p:cNvCxnSpPr>
          <p:nvPr/>
        </p:nvCxnSpPr>
        <p:spPr>
          <a:xfrm>
            <a:off x="7604443" y="2278932"/>
            <a:ext cx="90265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D595C31C-50E7-8F0F-6ED0-C8B36DD2038D}"/>
              </a:ext>
            </a:extLst>
          </p:cNvPr>
          <p:cNvSpPr txBox="1"/>
          <p:nvPr/>
        </p:nvSpPr>
        <p:spPr>
          <a:xfrm>
            <a:off x="629920" y="6209063"/>
            <a:ext cx="2326640" cy="338554"/>
          </a:xfrm>
          <a:prstGeom prst="rect">
            <a:avLst/>
          </a:prstGeom>
          <a:noFill/>
        </p:spPr>
        <p:txBody>
          <a:bodyPr wrap="square">
            <a:spAutoFit/>
          </a:bodyPr>
          <a:lstStyle/>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ジョセフ・フィリップ</a:t>
            </a:r>
            <a:endParaRPr lang="ja-JP" altLang="en-US" sz="1600" dirty="0">
              <a:latin typeface="BIZ UDPゴシック" panose="020B0400000000000000" pitchFamily="50" charset="-128"/>
              <a:ea typeface="BIZ UDPゴシック" panose="020B0400000000000000" pitchFamily="50" charset="-128"/>
            </a:endParaRPr>
          </a:p>
        </p:txBody>
      </p:sp>
      <p:cxnSp>
        <p:nvCxnSpPr>
          <p:cNvPr id="38" name="直線矢印コネクタ 37">
            <a:extLst>
              <a:ext uri="{FF2B5EF4-FFF2-40B4-BE49-F238E27FC236}">
                <a16:creationId xmlns:a16="http://schemas.microsoft.com/office/drawing/2014/main" id="{F22B3847-F664-39C2-6C53-530BE5B2D353}"/>
              </a:ext>
            </a:extLst>
          </p:cNvPr>
          <p:cNvCxnSpPr>
            <a:cxnSpLocks/>
            <a:stCxn id="10" idx="2"/>
            <a:endCxn id="36" idx="0"/>
          </p:cNvCxnSpPr>
          <p:nvPr/>
        </p:nvCxnSpPr>
        <p:spPr>
          <a:xfrm>
            <a:off x="1793240" y="5761801"/>
            <a:ext cx="0" cy="4472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04D6FB4E-06FA-9F1C-824D-4CB85F9E47B3}"/>
              </a:ext>
            </a:extLst>
          </p:cNvPr>
          <p:cNvCxnSpPr>
            <a:stCxn id="10" idx="3"/>
          </p:cNvCxnSpPr>
          <p:nvPr/>
        </p:nvCxnSpPr>
        <p:spPr>
          <a:xfrm>
            <a:off x="2956560" y="5500733"/>
            <a:ext cx="155797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9701AEC8-D7D8-906C-44A0-1541B7844FD0}"/>
              </a:ext>
            </a:extLst>
          </p:cNvPr>
          <p:cNvSpPr/>
          <p:nvPr/>
        </p:nvSpPr>
        <p:spPr>
          <a:xfrm rot="20289638">
            <a:off x="7910512" y="5274871"/>
            <a:ext cx="2133600" cy="816570"/>
          </a:xfrm>
          <a:custGeom>
            <a:avLst/>
            <a:gdLst>
              <a:gd name="connsiteX0" fmla="*/ 0 w 2133600"/>
              <a:gd name="connsiteY0" fmla="*/ 408285 h 816570"/>
              <a:gd name="connsiteX1" fmla="*/ 1066800 w 2133600"/>
              <a:gd name="connsiteY1" fmla="*/ 0 h 816570"/>
              <a:gd name="connsiteX2" fmla="*/ 2133600 w 2133600"/>
              <a:gd name="connsiteY2" fmla="*/ 408285 h 816570"/>
              <a:gd name="connsiteX3" fmla="*/ 1066800 w 2133600"/>
              <a:gd name="connsiteY3" fmla="*/ 816570 h 816570"/>
              <a:gd name="connsiteX4" fmla="*/ 0 w 2133600"/>
              <a:gd name="connsiteY4" fmla="*/ 408285 h 81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816570" fill="none" extrusionOk="0">
                <a:moveTo>
                  <a:pt x="0" y="408285"/>
                </a:moveTo>
                <a:cubicBezTo>
                  <a:pt x="28306" y="195345"/>
                  <a:pt x="534961" y="10677"/>
                  <a:pt x="1066800" y="0"/>
                </a:cubicBezTo>
                <a:cubicBezTo>
                  <a:pt x="1669066" y="3466"/>
                  <a:pt x="2129927" y="155610"/>
                  <a:pt x="2133600" y="408285"/>
                </a:cubicBezTo>
                <a:cubicBezTo>
                  <a:pt x="2084994" y="607615"/>
                  <a:pt x="1660088" y="866991"/>
                  <a:pt x="1066800" y="816570"/>
                </a:cubicBezTo>
                <a:cubicBezTo>
                  <a:pt x="466048" y="879559"/>
                  <a:pt x="11373" y="614817"/>
                  <a:pt x="0" y="408285"/>
                </a:cubicBezTo>
                <a:close/>
              </a:path>
              <a:path w="2133600" h="816570" stroke="0" extrusionOk="0">
                <a:moveTo>
                  <a:pt x="0" y="408285"/>
                </a:moveTo>
                <a:cubicBezTo>
                  <a:pt x="-76119" y="176086"/>
                  <a:pt x="421376" y="-52007"/>
                  <a:pt x="1066800" y="0"/>
                </a:cubicBezTo>
                <a:cubicBezTo>
                  <a:pt x="1612522" y="34956"/>
                  <a:pt x="2130371" y="186520"/>
                  <a:pt x="2133600" y="408285"/>
                </a:cubicBezTo>
                <a:cubicBezTo>
                  <a:pt x="2119610" y="646265"/>
                  <a:pt x="1580478" y="900457"/>
                  <a:pt x="1066800" y="816570"/>
                </a:cubicBezTo>
                <a:cubicBezTo>
                  <a:pt x="488964" y="833833"/>
                  <a:pt x="6179" y="649474"/>
                  <a:pt x="0" y="408285"/>
                </a:cubicBezTo>
                <a:close/>
              </a:path>
            </a:pathLst>
          </a:custGeom>
          <a:solidFill>
            <a:schemeClr val="accent2">
              <a:lumMod val="50000"/>
            </a:schemeClr>
          </a:solidFill>
          <a:ln>
            <a:extLst>
              <a:ext uri="{C807C97D-BFC1-408E-A445-0C87EB9F89A2}">
                <ask:lineSketchStyleProps xmlns:ask="http://schemas.microsoft.com/office/drawing/2018/sketchyshapes" sd="35965508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アルディンヌ反攻作戦</a:t>
            </a:r>
          </a:p>
        </p:txBody>
      </p:sp>
      <p:sp>
        <p:nvSpPr>
          <p:cNvPr id="52" name="楕円 51">
            <a:extLst>
              <a:ext uri="{FF2B5EF4-FFF2-40B4-BE49-F238E27FC236}">
                <a16:creationId xmlns:a16="http://schemas.microsoft.com/office/drawing/2014/main" id="{4364CA84-AFA1-2F72-6155-4E2F2CDF234E}"/>
              </a:ext>
            </a:extLst>
          </p:cNvPr>
          <p:cNvSpPr/>
          <p:nvPr/>
        </p:nvSpPr>
        <p:spPr>
          <a:xfrm rot="20414260">
            <a:off x="9597369" y="5448751"/>
            <a:ext cx="2430863" cy="816570"/>
          </a:xfrm>
          <a:custGeom>
            <a:avLst/>
            <a:gdLst>
              <a:gd name="connsiteX0" fmla="*/ 0 w 2430863"/>
              <a:gd name="connsiteY0" fmla="*/ 408285 h 816570"/>
              <a:gd name="connsiteX1" fmla="*/ 1215432 w 2430863"/>
              <a:gd name="connsiteY1" fmla="*/ 0 h 816570"/>
              <a:gd name="connsiteX2" fmla="*/ 2430864 w 2430863"/>
              <a:gd name="connsiteY2" fmla="*/ 408285 h 816570"/>
              <a:gd name="connsiteX3" fmla="*/ 1215432 w 2430863"/>
              <a:gd name="connsiteY3" fmla="*/ 816570 h 816570"/>
              <a:gd name="connsiteX4" fmla="*/ 0 w 2430863"/>
              <a:gd name="connsiteY4" fmla="*/ 408285 h 81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863" h="816570" fill="none" extrusionOk="0">
                <a:moveTo>
                  <a:pt x="0" y="408285"/>
                </a:moveTo>
                <a:cubicBezTo>
                  <a:pt x="25788" y="211146"/>
                  <a:pt x="609100" y="-78498"/>
                  <a:pt x="1215432" y="0"/>
                </a:cubicBezTo>
                <a:cubicBezTo>
                  <a:pt x="1897810" y="-56619"/>
                  <a:pt x="2407786" y="124122"/>
                  <a:pt x="2430864" y="408285"/>
                </a:cubicBezTo>
                <a:cubicBezTo>
                  <a:pt x="2287755" y="577110"/>
                  <a:pt x="1962805" y="777058"/>
                  <a:pt x="1215432" y="816570"/>
                </a:cubicBezTo>
                <a:cubicBezTo>
                  <a:pt x="520995" y="792164"/>
                  <a:pt x="11694" y="653827"/>
                  <a:pt x="0" y="408285"/>
                </a:cubicBezTo>
                <a:close/>
              </a:path>
              <a:path w="2430863" h="816570" stroke="0" extrusionOk="0">
                <a:moveTo>
                  <a:pt x="0" y="408285"/>
                </a:moveTo>
                <a:cubicBezTo>
                  <a:pt x="51224" y="260491"/>
                  <a:pt x="640601" y="91443"/>
                  <a:pt x="1215432" y="0"/>
                </a:cubicBezTo>
                <a:cubicBezTo>
                  <a:pt x="1867363" y="-8590"/>
                  <a:pt x="2386871" y="152138"/>
                  <a:pt x="2430864" y="408285"/>
                </a:cubicBezTo>
                <a:cubicBezTo>
                  <a:pt x="2571617" y="725038"/>
                  <a:pt x="1972330" y="898573"/>
                  <a:pt x="1215432" y="816570"/>
                </a:cubicBezTo>
                <a:cubicBezTo>
                  <a:pt x="518983" y="803057"/>
                  <a:pt x="28919" y="590520"/>
                  <a:pt x="0" y="408285"/>
                </a:cubicBezTo>
                <a:close/>
              </a:path>
            </a:pathLst>
          </a:custGeom>
          <a:solidFill>
            <a:schemeClr val="accent4">
              <a:lumMod val="50000"/>
            </a:schemeClr>
          </a:solidFill>
          <a:ln>
            <a:extLst>
              <a:ext uri="{C807C97D-BFC1-408E-A445-0C87EB9F89A2}">
                <ask:lineSketchStyleProps xmlns:ask="http://schemas.microsoft.com/office/drawing/2018/sketchyshapes" sd="207298348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ノルマンディー上陸作戦</a:t>
            </a:r>
          </a:p>
        </p:txBody>
      </p:sp>
      <p:sp>
        <p:nvSpPr>
          <p:cNvPr id="53" name="楕円 52">
            <a:extLst>
              <a:ext uri="{FF2B5EF4-FFF2-40B4-BE49-F238E27FC236}">
                <a16:creationId xmlns:a16="http://schemas.microsoft.com/office/drawing/2014/main" id="{0DEFAE28-2F95-21F2-B16B-E425CEAAEEB2}"/>
              </a:ext>
            </a:extLst>
          </p:cNvPr>
          <p:cNvSpPr/>
          <p:nvPr/>
        </p:nvSpPr>
        <p:spPr>
          <a:xfrm rot="21165450">
            <a:off x="8894574" y="842093"/>
            <a:ext cx="2178430" cy="816570"/>
          </a:xfrm>
          <a:custGeom>
            <a:avLst/>
            <a:gdLst>
              <a:gd name="connsiteX0" fmla="*/ 0 w 2178430"/>
              <a:gd name="connsiteY0" fmla="*/ 408285 h 816570"/>
              <a:gd name="connsiteX1" fmla="*/ 1089215 w 2178430"/>
              <a:gd name="connsiteY1" fmla="*/ 0 h 816570"/>
              <a:gd name="connsiteX2" fmla="*/ 2178430 w 2178430"/>
              <a:gd name="connsiteY2" fmla="*/ 408285 h 816570"/>
              <a:gd name="connsiteX3" fmla="*/ 1089215 w 2178430"/>
              <a:gd name="connsiteY3" fmla="*/ 816570 h 816570"/>
              <a:gd name="connsiteX4" fmla="*/ 0 w 2178430"/>
              <a:gd name="connsiteY4" fmla="*/ 408285 h 81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430" h="816570" fill="none" extrusionOk="0">
                <a:moveTo>
                  <a:pt x="0" y="408285"/>
                </a:moveTo>
                <a:cubicBezTo>
                  <a:pt x="-94042" y="256502"/>
                  <a:pt x="480173" y="-24221"/>
                  <a:pt x="1089215" y="0"/>
                </a:cubicBezTo>
                <a:cubicBezTo>
                  <a:pt x="1680185" y="-14265"/>
                  <a:pt x="2218036" y="204651"/>
                  <a:pt x="2178430" y="408285"/>
                </a:cubicBezTo>
                <a:cubicBezTo>
                  <a:pt x="2210866" y="600343"/>
                  <a:pt x="1646415" y="880067"/>
                  <a:pt x="1089215" y="816570"/>
                </a:cubicBezTo>
                <a:cubicBezTo>
                  <a:pt x="465242" y="827993"/>
                  <a:pt x="47744" y="641995"/>
                  <a:pt x="0" y="408285"/>
                </a:cubicBezTo>
                <a:close/>
              </a:path>
              <a:path w="2178430" h="816570" stroke="0" extrusionOk="0">
                <a:moveTo>
                  <a:pt x="0" y="408285"/>
                </a:moveTo>
                <a:cubicBezTo>
                  <a:pt x="19224" y="175049"/>
                  <a:pt x="539916" y="40718"/>
                  <a:pt x="1089215" y="0"/>
                </a:cubicBezTo>
                <a:cubicBezTo>
                  <a:pt x="1736308" y="24346"/>
                  <a:pt x="2203498" y="200857"/>
                  <a:pt x="2178430" y="408285"/>
                </a:cubicBezTo>
                <a:cubicBezTo>
                  <a:pt x="2177800" y="612931"/>
                  <a:pt x="1644979" y="914703"/>
                  <a:pt x="1089215" y="816570"/>
                </a:cubicBezTo>
                <a:cubicBezTo>
                  <a:pt x="449775" y="796133"/>
                  <a:pt x="-1648" y="606485"/>
                  <a:pt x="0" y="408285"/>
                </a:cubicBezTo>
                <a:close/>
              </a:path>
            </a:pathLst>
          </a:custGeom>
          <a:solidFill>
            <a:schemeClr val="accent1">
              <a:lumMod val="40000"/>
              <a:lumOff val="60000"/>
            </a:schemeClr>
          </a:solidFill>
          <a:ln>
            <a:noFill/>
            <a:extLst>
              <a:ext uri="{C807C97D-BFC1-408E-A445-0C87EB9F89A2}">
                <ask:lineSketchStyleProps xmlns:ask="http://schemas.microsoft.com/office/drawing/2018/sketchyshapes" sd="1571086133">
                  <a:prstGeom prst="ellipse">
                    <a:avLst/>
                  </a:prstGeom>
                  <ask:type>
                    <ask:lineSketchFreehand/>
                  </ask:type>
                </ask:lineSketchStyleProps>
              </a:ext>
            </a:extLst>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マーケット</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ガーデン作戦</a:t>
            </a:r>
          </a:p>
        </p:txBody>
      </p:sp>
      <p:sp>
        <p:nvSpPr>
          <p:cNvPr id="7" name="四角形: 角を丸くする 6">
            <a:extLst>
              <a:ext uri="{FF2B5EF4-FFF2-40B4-BE49-F238E27FC236}">
                <a16:creationId xmlns:a16="http://schemas.microsoft.com/office/drawing/2014/main" id="{15327845-880F-92BA-8B27-30063B5A7E45}"/>
              </a:ext>
            </a:extLst>
          </p:cNvPr>
          <p:cNvSpPr/>
          <p:nvPr/>
        </p:nvSpPr>
        <p:spPr>
          <a:xfrm>
            <a:off x="629920" y="4541732"/>
            <a:ext cx="2326640" cy="52213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ポーランド軍情報将校 ミハウ・リビコフスキ</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cxnSp>
        <p:nvCxnSpPr>
          <p:cNvPr id="9" name="直線矢印コネクタ 8">
            <a:extLst>
              <a:ext uri="{FF2B5EF4-FFF2-40B4-BE49-F238E27FC236}">
                <a16:creationId xmlns:a16="http://schemas.microsoft.com/office/drawing/2014/main" id="{77CD9B7B-A54E-6A6B-6AFB-11549782BF4B}"/>
              </a:ext>
            </a:extLst>
          </p:cNvPr>
          <p:cNvCxnSpPr/>
          <p:nvPr/>
        </p:nvCxnSpPr>
        <p:spPr>
          <a:xfrm>
            <a:off x="2945802" y="4790729"/>
            <a:ext cx="155797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ABB9013-65F2-F336-8147-B36421159CDE}"/>
              </a:ext>
            </a:extLst>
          </p:cNvPr>
          <p:cNvSpPr/>
          <p:nvPr/>
        </p:nvSpPr>
        <p:spPr>
          <a:xfrm>
            <a:off x="470292" y="996804"/>
            <a:ext cx="2326640" cy="86253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BIZ UDPゴシック" panose="020B0400000000000000" pitchFamily="50" charset="-128"/>
                <a:ea typeface="BIZ UDPゴシック" panose="020B0400000000000000" pitchFamily="50" charset="-128"/>
              </a:rPr>
              <a:t>フィンランド参謀本部</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第２部長（情報）</a:t>
            </a:r>
            <a:endParaRPr kumimoji="1"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パーソネン大佐</a:t>
            </a:r>
          </a:p>
        </p:txBody>
      </p:sp>
      <p:sp>
        <p:nvSpPr>
          <p:cNvPr id="24" name="四角形: 角を丸くする 23">
            <a:extLst>
              <a:ext uri="{FF2B5EF4-FFF2-40B4-BE49-F238E27FC236}">
                <a16:creationId xmlns:a16="http://schemas.microsoft.com/office/drawing/2014/main" id="{EC73D5EC-75DF-6291-C8D9-0C7FB9C20FC9}"/>
              </a:ext>
            </a:extLst>
          </p:cNvPr>
          <p:cNvSpPr/>
          <p:nvPr/>
        </p:nvSpPr>
        <p:spPr>
          <a:xfrm>
            <a:off x="470292" y="1974668"/>
            <a:ext cx="2326640" cy="57994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BIZ UDPゴシック" panose="020B0400000000000000" pitchFamily="50" charset="-128"/>
                <a:ea typeface="BIZ UDPゴシック" panose="020B0400000000000000" pitchFamily="50" charset="-128"/>
              </a:rPr>
              <a:t>フィンランド</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tx1"/>
                </a:solidFill>
                <a:latin typeface="BIZ UDPゴシック" panose="020B0400000000000000" pitchFamily="50" charset="-128"/>
                <a:ea typeface="BIZ UDPゴシック" panose="020B0400000000000000" pitchFamily="50" charset="-128"/>
              </a:rPr>
              <a:t>秘密諜報部</a:t>
            </a:r>
            <a:endParaRPr kumimoji="1" lang="ja-JP" altLang="en-US" sz="1600" dirty="0">
              <a:solidFill>
                <a:schemeClr val="tx1"/>
              </a:solidFill>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E13602B2-4EF8-7034-53A4-2D88FE3BC4C5}"/>
              </a:ext>
            </a:extLst>
          </p:cNvPr>
          <p:cNvSpPr txBox="1"/>
          <p:nvPr/>
        </p:nvSpPr>
        <p:spPr>
          <a:xfrm>
            <a:off x="496221" y="2684669"/>
            <a:ext cx="3206622" cy="830997"/>
          </a:xfrm>
          <a:custGeom>
            <a:avLst/>
            <a:gdLst>
              <a:gd name="connsiteX0" fmla="*/ 0 w 3206622"/>
              <a:gd name="connsiteY0" fmla="*/ 0 h 830997"/>
              <a:gd name="connsiteX1" fmla="*/ 598569 w 3206622"/>
              <a:gd name="connsiteY1" fmla="*/ 0 h 830997"/>
              <a:gd name="connsiteX2" fmla="*/ 1197139 w 3206622"/>
              <a:gd name="connsiteY2" fmla="*/ 0 h 830997"/>
              <a:gd name="connsiteX3" fmla="*/ 1731576 w 3206622"/>
              <a:gd name="connsiteY3" fmla="*/ 0 h 830997"/>
              <a:gd name="connsiteX4" fmla="*/ 2201880 w 3206622"/>
              <a:gd name="connsiteY4" fmla="*/ 0 h 830997"/>
              <a:gd name="connsiteX5" fmla="*/ 2704251 w 3206622"/>
              <a:gd name="connsiteY5" fmla="*/ 0 h 830997"/>
              <a:gd name="connsiteX6" fmla="*/ 3206622 w 3206622"/>
              <a:gd name="connsiteY6" fmla="*/ 0 h 830997"/>
              <a:gd name="connsiteX7" fmla="*/ 3206622 w 3206622"/>
              <a:gd name="connsiteY7" fmla="*/ 398879 h 830997"/>
              <a:gd name="connsiteX8" fmla="*/ 3206622 w 3206622"/>
              <a:gd name="connsiteY8" fmla="*/ 830997 h 830997"/>
              <a:gd name="connsiteX9" fmla="*/ 2736317 w 3206622"/>
              <a:gd name="connsiteY9" fmla="*/ 830997 h 830997"/>
              <a:gd name="connsiteX10" fmla="*/ 2266013 w 3206622"/>
              <a:gd name="connsiteY10" fmla="*/ 830997 h 830997"/>
              <a:gd name="connsiteX11" fmla="*/ 1699510 w 3206622"/>
              <a:gd name="connsiteY11" fmla="*/ 830997 h 830997"/>
              <a:gd name="connsiteX12" fmla="*/ 1133006 w 3206622"/>
              <a:gd name="connsiteY12" fmla="*/ 830997 h 830997"/>
              <a:gd name="connsiteX13" fmla="*/ 598569 w 3206622"/>
              <a:gd name="connsiteY13" fmla="*/ 830997 h 830997"/>
              <a:gd name="connsiteX14" fmla="*/ 0 w 3206622"/>
              <a:gd name="connsiteY14" fmla="*/ 830997 h 830997"/>
              <a:gd name="connsiteX15" fmla="*/ 0 w 3206622"/>
              <a:gd name="connsiteY15" fmla="*/ 432118 h 830997"/>
              <a:gd name="connsiteX16" fmla="*/ 0 w 3206622"/>
              <a:gd name="connsiteY16"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6622" h="830997" extrusionOk="0">
                <a:moveTo>
                  <a:pt x="0" y="0"/>
                </a:moveTo>
                <a:cubicBezTo>
                  <a:pt x="142942" y="-40916"/>
                  <a:pt x="450130" y="41791"/>
                  <a:pt x="598569" y="0"/>
                </a:cubicBezTo>
                <a:cubicBezTo>
                  <a:pt x="747008" y="-41791"/>
                  <a:pt x="937886" y="47470"/>
                  <a:pt x="1197139" y="0"/>
                </a:cubicBezTo>
                <a:cubicBezTo>
                  <a:pt x="1456392" y="-47470"/>
                  <a:pt x="1587678" y="17658"/>
                  <a:pt x="1731576" y="0"/>
                </a:cubicBezTo>
                <a:cubicBezTo>
                  <a:pt x="1875474" y="-17658"/>
                  <a:pt x="2038110" y="1291"/>
                  <a:pt x="2201880" y="0"/>
                </a:cubicBezTo>
                <a:cubicBezTo>
                  <a:pt x="2365650" y="-1291"/>
                  <a:pt x="2478561" y="18061"/>
                  <a:pt x="2704251" y="0"/>
                </a:cubicBezTo>
                <a:cubicBezTo>
                  <a:pt x="2929941" y="-18061"/>
                  <a:pt x="3048431" y="58436"/>
                  <a:pt x="3206622" y="0"/>
                </a:cubicBezTo>
                <a:cubicBezTo>
                  <a:pt x="3239856" y="165149"/>
                  <a:pt x="3166293" y="251179"/>
                  <a:pt x="3206622" y="398879"/>
                </a:cubicBezTo>
                <a:cubicBezTo>
                  <a:pt x="3246951" y="546579"/>
                  <a:pt x="3196289" y="644615"/>
                  <a:pt x="3206622" y="830997"/>
                </a:cubicBezTo>
                <a:cubicBezTo>
                  <a:pt x="3040598" y="882763"/>
                  <a:pt x="2838629" y="789775"/>
                  <a:pt x="2736317" y="830997"/>
                </a:cubicBezTo>
                <a:cubicBezTo>
                  <a:pt x="2634006" y="872219"/>
                  <a:pt x="2470428" y="796365"/>
                  <a:pt x="2266013" y="830997"/>
                </a:cubicBezTo>
                <a:cubicBezTo>
                  <a:pt x="2061598" y="865629"/>
                  <a:pt x="1941223" y="809636"/>
                  <a:pt x="1699510" y="830997"/>
                </a:cubicBezTo>
                <a:cubicBezTo>
                  <a:pt x="1457797" y="852358"/>
                  <a:pt x="1252461" y="802036"/>
                  <a:pt x="1133006" y="830997"/>
                </a:cubicBezTo>
                <a:cubicBezTo>
                  <a:pt x="1013551" y="859958"/>
                  <a:pt x="804996" y="792061"/>
                  <a:pt x="598569" y="830997"/>
                </a:cubicBezTo>
                <a:cubicBezTo>
                  <a:pt x="392142" y="869933"/>
                  <a:pt x="291022" y="824218"/>
                  <a:pt x="0" y="830997"/>
                </a:cubicBezTo>
                <a:cubicBezTo>
                  <a:pt x="-44682" y="642028"/>
                  <a:pt x="2671" y="618022"/>
                  <a:pt x="0" y="432118"/>
                </a:cubicBezTo>
                <a:cubicBezTo>
                  <a:pt x="-2671" y="246214"/>
                  <a:pt x="45828" y="111839"/>
                  <a:pt x="0" y="0"/>
                </a:cubicBezTo>
                <a:close/>
              </a:path>
            </a:pathLst>
          </a:custGeom>
          <a:noFill/>
          <a:ln>
            <a:solidFill>
              <a:schemeClr val="tx1"/>
            </a:solidFill>
            <a:extLst>
              <a:ext uri="{C807C97D-BFC1-408E-A445-0C87EB9F89A2}">
                <ask:lineSketchStyleProps xmlns:ask="http://schemas.microsoft.com/office/drawing/2018/sketchyshapes" sd="1825961632">
                  <a:prstGeom prst="rect">
                    <a:avLst/>
                  </a:prstGeom>
                  <ask:type>
                    <ask:lineSketchScribble/>
                  </ask:type>
                </ask:lineSketchStyleProps>
              </a:ext>
            </a:extLst>
          </a:ln>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①米国の</a:t>
            </a:r>
            <a:r>
              <a:rPr lang="ja-JP" altLang="en-US" sz="1600" b="0" i="0" dirty="0">
                <a:effectLst/>
                <a:latin typeface="BIZ UDPゴシック" panose="020B0400000000000000" pitchFamily="50" charset="-128"/>
                <a:ea typeface="BIZ UDPゴシック" panose="020B0400000000000000" pitchFamily="50" charset="-128"/>
              </a:rPr>
              <a:t>換字表</a:t>
            </a:r>
            <a:endParaRPr lang="en-US" altLang="ja-JP" sz="1600" b="0" i="0" dirty="0">
              <a:effectLst/>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②ソ連の乱字表</a:t>
            </a:r>
            <a:endParaRPr kumimoji="1"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③ソ連の暗号解読書など大量文書</a:t>
            </a:r>
            <a:endParaRPr kumimoji="1" lang="ja-JP" altLang="en-US" sz="1600" dirty="0">
              <a:latin typeface="BIZ UDPゴシック" panose="020B0400000000000000" pitchFamily="50" charset="-128"/>
              <a:ea typeface="BIZ UDPゴシック" panose="020B0400000000000000" pitchFamily="50" charset="-128"/>
            </a:endParaRPr>
          </a:p>
        </p:txBody>
      </p:sp>
      <p:cxnSp>
        <p:nvCxnSpPr>
          <p:cNvPr id="29" name="コネクタ: カギ線 28">
            <a:extLst>
              <a:ext uri="{FF2B5EF4-FFF2-40B4-BE49-F238E27FC236}">
                <a16:creationId xmlns:a16="http://schemas.microsoft.com/office/drawing/2014/main" id="{84E7CED9-BC8A-B3AC-A8CA-2F68257C964B}"/>
              </a:ext>
            </a:extLst>
          </p:cNvPr>
          <p:cNvCxnSpPr>
            <a:cxnSpLocks/>
            <a:stCxn id="23" idx="1"/>
            <a:endCxn id="26" idx="1"/>
          </p:cNvCxnSpPr>
          <p:nvPr/>
        </p:nvCxnSpPr>
        <p:spPr>
          <a:xfrm rot="10800000" flipH="1" flipV="1">
            <a:off x="470291" y="1428074"/>
            <a:ext cx="25929" cy="1672094"/>
          </a:xfrm>
          <a:prstGeom prst="bentConnector3">
            <a:avLst>
              <a:gd name="adj1" fmla="val -881638"/>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09E6E472-E73A-1BFF-EF07-BF2A54BBC89C}"/>
              </a:ext>
            </a:extLst>
          </p:cNvPr>
          <p:cNvCxnSpPr>
            <a:cxnSpLocks/>
            <a:stCxn id="24" idx="1"/>
            <a:endCxn id="26" idx="1"/>
          </p:cNvCxnSpPr>
          <p:nvPr/>
        </p:nvCxnSpPr>
        <p:spPr>
          <a:xfrm rot="10800000" flipH="1" flipV="1">
            <a:off x="470291" y="2264642"/>
            <a:ext cx="25929" cy="835526"/>
          </a:xfrm>
          <a:prstGeom prst="bentConnector3">
            <a:avLst>
              <a:gd name="adj1" fmla="val -881638"/>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矢印: 右 38">
            <a:extLst>
              <a:ext uri="{FF2B5EF4-FFF2-40B4-BE49-F238E27FC236}">
                <a16:creationId xmlns:a16="http://schemas.microsoft.com/office/drawing/2014/main" id="{17BE414A-E58F-42C7-FEFA-77A17F63B984}"/>
              </a:ext>
            </a:extLst>
          </p:cNvPr>
          <p:cNvSpPr/>
          <p:nvPr/>
        </p:nvSpPr>
        <p:spPr>
          <a:xfrm>
            <a:off x="4017975" y="2943787"/>
            <a:ext cx="459251" cy="40529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0B30DFF5-5899-3CB5-B12E-DF8D41B2A6F7}"/>
              </a:ext>
            </a:extLst>
          </p:cNvPr>
          <p:cNvSpPr/>
          <p:nvPr/>
        </p:nvSpPr>
        <p:spPr>
          <a:xfrm>
            <a:off x="629920" y="3851996"/>
            <a:ext cx="2326640" cy="52213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ラトビア軍第</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部長</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キックルス</a:t>
            </a:r>
          </a:p>
        </p:txBody>
      </p:sp>
      <p:cxnSp>
        <p:nvCxnSpPr>
          <p:cNvPr id="41" name="直線矢印コネクタ 40">
            <a:extLst>
              <a:ext uri="{FF2B5EF4-FFF2-40B4-BE49-F238E27FC236}">
                <a16:creationId xmlns:a16="http://schemas.microsoft.com/office/drawing/2014/main" id="{2CA0E1E4-D4AF-EDB2-4FEC-BB8FAFF42874}"/>
              </a:ext>
            </a:extLst>
          </p:cNvPr>
          <p:cNvCxnSpPr/>
          <p:nvPr/>
        </p:nvCxnSpPr>
        <p:spPr>
          <a:xfrm>
            <a:off x="2945802" y="4122388"/>
            <a:ext cx="155797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WWII American M-209-A Cipher Machine | RR Auction さん">
            <a:extLst>
              <a:ext uri="{FF2B5EF4-FFF2-40B4-BE49-F238E27FC236}">
                <a16:creationId xmlns:a16="http://schemas.microsoft.com/office/drawing/2014/main" id="{EABE4519-3C2B-F7D1-60C3-D522019E0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545" y="865092"/>
            <a:ext cx="1599964" cy="165064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AF5839E-57E1-772C-749D-FBD413C0EDCD}"/>
              </a:ext>
            </a:extLst>
          </p:cNvPr>
          <p:cNvSpPr txBox="1"/>
          <p:nvPr/>
        </p:nvSpPr>
        <p:spPr>
          <a:xfrm>
            <a:off x="2719927" y="670649"/>
            <a:ext cx="1889760" cy="307777"/>
          </a:xfrm>
          <a:prstGeom prst="rect">
            <a:avLst/>
          </a:prstGeom>
          <a:noFill/>
        </p:spPr>
        <p:txBody>
          <a:bodyPr wrap="square" rtlCol="0">
            <a:spAutoFit/>
          </a:bodyPr>
          <a:lstStyle/>
          <a:p>
            <a:pPr algn="ctr"/>
            <a:r>
              <a:rPr kumimoji="1" lang="en-US" altLang="ja-JP" sz="1400" dirty="0">
                <a:latin typeface="BIZ UDPゴシック" panose="020B0400000000000000" pitchFamily="50" charset="-128"/>
                <a:ea typeface="BIZ UDPゴシック" panose="020B0400000000000000" pitchFamily="50" charset="-128"/>
              </a:rPr>
              <a:t>M209</a:t>
            </a:r>
            <a:r>
              <a:rPr kumimoji="1" lang="ja-JP" altLang="en-US" sz="1400" dirty="0">
                <a:latin typeface="BIZ UDPゴシック" panose="020B0400000000000000" pitchFamily="50" charset="-128"/>
                <a:ea typeface="BIZ UDPゴシック" panose="020B0400000000000000" pitchFamily="50" charset="-128"/>
              </a:rPr>
              <a:t>機械暗号機</a:t>
            </a:r>
          </a:p>
        </p:txBody>
      </p:sp>
      <p:sp>
        <p:nvSpPr>
          <p:cNvPr id="8" name="テキスト ボックス 7">
            <a:extLst>
              <a:ext uri="{FF2B5EF4-FFF2-40B4-BE49-F238E27FC236}">
                <a16:creationId xmlns:a16="http://schemas.microsoft.com/office/drawing/2014/main" id="{A2870C36-82C8-12FF-6324-46DE92CC379E}"/>
              </a:ext>
            </a:extLst>
          </p:cNvPr>
          <p:cNvSpPr txBox="1"/>
          <p:nvPr/>
        </p:nvSpPr>
        <p:spPr>
          <a:xfrm>
            <a:off x="2340187" y="516407"/>
            <a:ext cx="2760133" cy="253916"/>
          </a:xfrm>
          <a:prstGeom prst="rect">
            <a:avLst/>
          </a:prstGeom>
          <a:noFill/>
        </p:spPr>
        <p:txBody>
          <a:bodyPr wrap="square">
            <a:spAutoFit/>
          </a:bodyPr>
          <a:lstStyle/>
          <a:p>
            <a:pPr algn="l"/>
            <a:r>
              <a:rPr lang="en-US" altLang="ja-JP" sz="1050" i="0" dirty="0">
                <a:solidFill>
                  <a:srgbClr val="232323"/>
                </a:solidFill>
                <a:effectLst/>
                <a:latin typeface="Open Sans" panose="020B0606030504020204" pitchFamily="34" charset="0"/>
              </a:rPr>
              <a:t>WWII American M-209-A Cipher Machine</a:t>
            </a:r>
          </a:p>
        </p:txBody>
      </p:sp>
      <p:sp>
        <p:nvSpPr>
          <p:cNvPr id="11" name="テキスト ボックス 10">
            <a:extLst>
              <a:ext uri="{FF2B5EF4-FFF2-40B4-BE49-F238E27FC236}">
                <a16:creationId xmlns:a16="http://schemas.microsoft.com/office/drawing/2014/main" id="{682E0875-925E-9360-6ADC-7574BAB4EB6C}"/>
              </a:ext>
            </a:extLst>
          </p:cNvPr>
          <p:cNvSpPr txBox="1"/>
          <p:nvPr/>
        </p:nvSpPr>
        <p:spPr>
          <a:xfrm>
            <a:off x="2933928" y="2397486"/>
            <a:ext cx="1325132" cy="253916"/>
          </a:xfrm>
          <a:prstGeom prst="rect">
            <a:avLst/>
          </a:prstGeom>
          <a:noFill/>
        </p:spPr>
        <p:txBody>
          <a:bodyPr wrap="square">
            <a:spAutoFit/>
          </a:bodyPr>
          <a:lstStyle/>
          <a:p>
            <a:pPr algn="l"/>
            <a:r>
              <a:rPr lang="en-US" altLang="ja-JP" sz="1050" i="0" dirty="0">
                <a:solidFill>
                  <a:srgbClr val="232323"/>
                </a:solidFill>
                <a:effectLst/>
                <a:latin typeface="Open Sans" panose="020B0606030504020204" pitchFamily="34" charset="0"/>
              </a:rPr>
              <a:t>Source : RR Action</a:t>
            </a:r>
          </a:p>
        </p:txBody>
      </p:sp>
    </p:spTree>
    <p:extLst>
      <p:ext uri="{BB962C8B-B14F-4D97-AF65-F5344CB8AC3E}">
        <p14:creationId xmlns:p14="http://schemas.microsoft.com/office/powerpoint/2010/main" val="371522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インテリジェンスの失敗</a:t>
            </a:r>
            <a:endParaRPr kumimoji="1" lang="en-US" altLang="ja-JP" sz="8000" b="1" dirty="0">
              <a:latin typeface="BIZ UDPゴシック" panose="020B0400000000000000" pitchFamily="50" charset="-128"/>
              <a:ea typeface="BIZ UDPゴシック" panose="020B0400000000000000" pitchFamily="50" charset="-128"/>
            </a:endParaRPr>
          </a:p>
          <a:p>
            <a:pPr algn="ctr"/>
            <a:r>
              <a:rPr lang="ja-JP" altLang="en-US" sz="8000" b="1" dirty="0">
                <a:latin typeface="BIZ UDPゴシック" panose="020B0400000000000000" pitchFamily="50" charset="-128"/>
                <a:ea typeface="BIZ UDPゴシック" panose="020B0400000000000000" pitchFamily="50" charset="-128"/>
              </a:rPr>
              <a:t>バルバロッサ作戦</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73808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5459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成功した奇襲とソビエト戦力の見積り誤り</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9218" name="Picture 2">
            <a:extLst>
              <a:ext uri="{FF2B5EF4-FFF2-40B4-BE49-F238E27FC236}">
                <a16:creationId xmlns:a16="http://schemas.microsoft.com/office/drawing/2014/main" id="{01694417-7EC9-23C1-A833-6E9B33E7D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83" y="363504"/>
            <a:ext cx="4594550" cy="604582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45C8284-E9C7-59C9-32C7-712209C52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580" y="363504"/>
            <a:ext cx="4594550" cy="60903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6BC02F4-ABB6-DA4A-2BB9-193FF116BC2A}"/>
              </a:ext>
            </a:extLst>
          </p:cNvPr>
          <p:cNvSpPr txBox="1"/>
          <p:nvPr/>
        </p:nvSpPr>
        <p:spPr>
          <a:xfrm>
            <a:off x="168617" y="6381369"/>
            <a:ext cx="5094263" cy="230832"/>
          </a:xfrm>
          <a:prstGeom prst="rect">
            <a:avLst/>
          </a:prstGeom>
          <a:noFill/>
        </p:spPr>
        <p:txBody>
          <a:bodyPr wrap="square">
            <a:spAutoFit/>
          </a:bodyPr>
          <a:lstStyle/>
          <a:p>
            <a:pPr algn="ctr"/>
            <a:r>
              <a:rPr lang="en-US" altLang="ja-JP" sz="900" dirty="0">
                <a:latin typeface="Amasis MT Pro Black" panose="02040A04050005020304" pitchFamily="18" charset="0"/>
                <a:ea typeface="BIZ UDPゴシック" panose="020B0400000000000000" pitchFamily="50" charset="-128"/>
              </a:rPr>
              <a:t>Source</a:t>
            </a:r>
            <a:r>
              <a:rPr lang="ja-JP" altLang="en-US" sz="900" dirty="0">
                <a:latin typeface="Amasis MT Pro Black" panose="02040A04050005020304" pitchFamily="18" charset="0"/>
                <a:ea typeface="BIZ UDPゴシック" panose="020B0400000000000000" pitchFamily="50" charset="-128"/>
              </a:rPr>
              <a:t>：</a:t>
            </a:r>
            <a:r>
              <a:rPr lang="en-US" altLang="ja-JP" sz="900" dirty="0">
                <a:latin typeface="Amasis MT Pro Black" panose="02040A04050005020304" pitchFamily="18" charset="0"/>
                <a:ea typeface="BIZ UDPゴシック" panose="020B0400000000000000" pitchFamily="50" charset="-128"/>
              </a:rPr>
              <a:t>ABS</a:t>
            </a:r>
            <a:r>
              <a:rPr lang="ja-JP" altLang="en-US" sz="900" dirty="0">
                <a:latin typeface="Amasis MT Pro Black" panose="02040A04050005020304" pitchFamily="18" charset="0"/>
                <a:ea typeface="BIZ UDPゴシック" panose="020B0400000000000000" pitchFamily="50" charset="-128"/>
              </a:rPr>
              <a:t>朝日　</a:t>
            </a:r>
            <a:r>
              <a:rPr lang="en-US" altLang="ja-JP" sz="900" dirty="0">
                <a:latin typeface="Amasis MT Pro Black" panose="02040A04050005020304" pitchFamily="18" charset="0"/>
                <a:ea typeface="BIZ UDPゴシック" panose="020B0400000000000000" pitchFamily="50" charset="-128"/>
              </a:rPr>
              <a:t>https://www.bs-asahi.co.jp/sunday_scoop/interview/115/</a:t>
            </a:r>
            <a:endParaRPr lang="ja-JP" altLang="en-US" sz="900" dirty="0">
              <a:latin typeface="Amasis MT Pro Black" panose="02040A04050005020304" pitchFamily="18" charset="0"/>
              <a:ea typeface="BIZ UDPゴシック" panose="020B0400000000000000" pitchFamily="50" charset="-128"/>
            </a:endParaRPr>
          </a:p>
        </p:txBody>
      </p:sp>
      <p:pic>
        <p:nvPicPr>
          <p:cNvPr id="9222" name="Picture 6" descr="ヴィルヘルム・カナリス - Wikipedia さん">
            <a:extLst>
              <a:ext uri="{FF2B5EF4-FFF2-40B4-BE49-F238E27FC236}">
                <a16:creationId xmlns:a16="http://schemas.microsoft.com/office/drawing/2014/main" id="{AF139C45-D322-96BA-B73E-B350D81D1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3348" y="765495"/>
            <a:ext cx="1752600" cy="26003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3F03F29-356B-A1B4-CBE4-CD4EDF9B767C}"/>
              </a:ext>
            </a:extLst>
          </p:cNvPr>
          <p:cNvSpPr txBox="1"/>
          <p:nvPr/>
        </p:nvSpPr>
        <p:spPr>
          <a:xfrm>
            <a:off x="5183188" y="322064"/>
            <a:ext cx="1716064"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ドイツ国防軍情報長官</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カナリス提督</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9224" name="Picture 8" descr="ラインハルト・ゲーレン - Wikipedia">
            <a:extLst>
              <a:ext uri="{FF2B5EF4-FFF2-40B4-BE49-F238E27FC236}">
                <a16:creationId xmlns:a16="http://schemas.microsoft.com/office/drawing/2014/main" id="{2F79AC94-9B6A-A4C8-D790-D407F892C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5358" y="3772157"/>
            <a:ext cx="1637242" cy="26003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7BDF607-1633-9C53-768B-C13291B27365}"/>
              </a:ext>
            </a:extLst>
          </p:cNvPr>
          <p:cNvSpPr txBox="1"/>
          <p:nvPr/>
        </p:nvSpPr>
        <p:spPr>
          <a:xfrm>
            <a:off x="5183188" y="3360007"/>
            <a:ext cx="1716064"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東方外国軍課長</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ゲーレン</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4405F455-EC68-3184-9154-DE007AA2159D}"/>
              </a:ext>
            </a:extLst>
          </p:cNvPr>
          <p:cNvSpPr txBox="1"/>
          <p:nvPr/>
        </p:nvSpPr>
        <p:spPr>
          <a:xfrm>
            <a:off x="6895473" y="6401689"/>
            <a:ext cx="5094263" cy="230832"/>
          </a:xfrm>
          <a:prstGeom prst="rect">
            <a:avLst/>
          </a:prstGeom>
          <a:noFill/>
        </p:spPr>
        <p:txBody>
          <a:bodyPr wrap="square">
            <a:spAutoFit/>
          </a:bodyPr>
          <a:lstStyle/>
          <a:p>
            <a:pPr algn="ctr"/>
            <a:r>
              <a:rPr lang="en-US" altLang="ja-JP" sz="900" dirty="0">
                <a:latin typeface="Amasis MT Pro Black" panose="02040A04050005020304" pitchFamily="18" charset="0"/>
                <a:ea typeface="BIZ UDPゴシック" panose="020B0400000000000000" pitchFamily="50" charset="-128"/>
              </a:rPr>
              <a:t>Source</a:t>
            </a:r>
            <a:r>
              <a:rPr lang="ja-JP" altLang="en-US" sz="900" dirty="0">
                <a:latin typeface="Amasis MT Pro Black" panose="02040A04050005020304" pitchFamily="18" charset="0"/>
                <a:ea typeface="BIZ UDPゴシック" panose="020B0400000000000000" pitchFamily="50" charset="-128"/>
              </a:rPr>
              <a:t>：</a:t>
            </a:r>
            <a:r>
              <a:rPr lang="en-US" altLang="ja-JP" sz="900" dirty="0">
                <a:latin typeface="Amasis MT Pro Black" panose="02040A04050005020304" pitchFamily="18" charset="0"/>
                <a:ea typeface="BIZ UDPゴシック" panose="020B0400000000000000" pitchFamily="50" charset="-128"/>
              </a:rPr>
              <a:t>ABS</a:t>
            </a:r>
            <a:r>
              <a:rPr lang="ja-JP" altLang="en-US" sz="900" dirty="0">
                <a:latin typeface="Amasis MT Pro Black" panose="02040A04050005020304" pitchFamily="18" charset="0"/>
                <a:ea typeface="BIZ UDPゴシック" panose="020B0400000000000000" pitchFamily="50" charset="-128"/>
              </a:rPr>
              <a:t>朝日　</a:t>
            </a:r>
            <a:r>
              <a:rPr lang="en-US" altLang="ja-JP" sz="900" dirty="0">
                <a:latin typeface="Amasis MT Pro Black" panose="02040A04050005020304" pitchFamily="18" charset="0"/>
                <a:ea typeface="BIZ UDPゴシック" panose="020B0400000000000000" pitchFamily="50" charset="-128"/>
              </a:rPr>
              <a:t>https://www.bs-asahi.co.jp/sunday_scoop/interview/115/</a:t>
            </a:r>
            <a:endParaRPr lang="ja-JP" altLang="en-US" sz="900" dirty="0">
              <a:latin typeface="Amasis MT Pro Black" panose="02040A04050005020304" pitchFamily="18" charset="0"/>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0A647424-3650-8662-4753-B04B6B154BEC}"/>
              </a:ext>
            </a:extLst>
          </p:cNvPr>
          <p:cNvSpPr txBox="1"/>
          <p:nvPr/>
        </p:nvSpPr>
        <p:spPr>
          <a:xfrm>
            <a:off x="5193348" y="3098695"/>
            <a:ext cx="1249680" cy="215444"/>
          </a:xfrm>
          <a:prstGeom prst="rect">
            <a:avLst/>
          </a:prstGeom>
          <a:noFill/>
        </p:spPr>
        <p:txBody>
          <a:bodyPr wrap="square" rtlCol="0">
            <a:spAutoFit/>
          </a:bodyPr>
          <a:lstStyle/>
          <a:p>
            <a:r>
              <a:rPr kumimoji="1" lang="en-US" altLang="ja-JP" sz="800" dirty="0">
                <a:solidFill>
                  <a:schemeClr val="bg1"/>
                </a:solidFill>
                <a:latin typeface="BIZ UDPゴシック" panose="020B0400000000000000" pitchFamily="50" charset="-128"/>
                <a:ea typeface="BIZ UDPゴシック" panose="020B0400000000000000" pitchFamily="50" charset="-128"/>
              </a:rPr>
              <a:t>Source</a:t>
            </a:r>
            <a:r>
              <a:rPr kumimoji="1" lang="ja-JP" altLang="en-US" sz="800" dirty="0">
                <a:solidFill>
                  <a:schemeClr val="bg1"/>
                </a:solidFill>
                <a:latin typeface="BIZ UDPゴシック" panose="020B0400000000000000" pitchFamily="50" charset="-128"/>
                <a:ea typeface="BIZ UDPゴシック" panose="020B0400000000000000" pitchFamily="50" charset="-128"/>
              </a:rPr>
              <a:t>：</a:t>
            </a:r>
            <a:r>
              <a:rPr kumimoji="1" lang="en-US" altLang="ja-JP" sz="800" dirty="0">
                <a:solidFill>
                  <a:schemeClr val="bg1"/>
                </a:solidFill>
                <a:latin typeface="BIZ UDPゴシック" panose="020B0400000000000000" pitchFamily="50" charset="-128"/>
                <a:ea typeface="BIZ UDPゴシック" panose="020B0400000000000000" pitchFamily="50" charset="-128"/>
              </a:rPr>
              <a:t>Wikipedia</a:t>
            </a:r>
            <a:endParaRPr kumimoji="1" lang="ja-JP" altLang="en-US" sz="800" dirty="0">
              <a:solidFill>
                <a:schemeClr val="bg1"/>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09D635E4-5427-689F-4823-C59F251F203B}"/>
              </a:ext>
            </a:extLst>
          </p:cNvPr>
          <p:cNvSpPr txBox="1"/>
          <p:nvPr/>
        </p:nvSpPr>
        <p:spPr>
          <a:xfrm>
            <a:off x="5492656" y="6310420"/>
            <a:ext cx="1249680" cy="215444"/>
          </a:xfrm>
          <a:prstGeom prst="rect">
            <a:avLst/>
          </a:prstGeom>
          <a:noFill/>
        </p:spPr>
        <p:txBody>
          <a:bodyPr wrap="square" rtlCol="0">
            <a:spAutoFit/>
          </a:bodyPr>
          <a:lstStyle/>
          <a:p>
            <a:r>
              <a:rPr kumimoji="1" lang="en-US" altLang="ja-JP" sz="800" dirty="0">
                <a:latin typeface="BIZ UDPゴシック" panose="020B0400000000000000" pitchFamily="50" charset="-128"/>
                <a:ea typeface="BIZ UDPゴシック" panose="020B0400000000000000" pitchFamily="50" charset="-128"/>
              </a:rPr>
              <a:t>Source</a:t>
            </a:r>
            <a:r>
              <a:rPr kumimoji="1" lang="ja-JP" altLang="en-US" sz="800" dirty="0">
                <a:latin typeface="BIZ UDPゴシック" panose="020B0400000000000000" pitchFamily="50" charset="-128"/>
                <a:ea typeface="BIZ UDPゴシック" panose="020B0400000000000000" pitchFamily="50" charset="-128"/>
              </a:rPr>
              <a:t>：</a:t>
            </a:r>
            <a:r>
              <a:rPr kumimoji="1" lang="en-US" altLang="ja-JP" sz="800" dirty="0">
                <a:latin typeface="BIZ UDPゴシック" panose="020B0400000000000000" pitchFamily="50" charset="-128"/>
                <a:ea typeface="BIZ UDPゴシック" panose="020B0400000000000000" pitchFamily="50" charset="-128"/>
              </a:rPr>
              <a:t>Wikipedia</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05140CA9-D2CE-6BC6-CF05-5A911DC72AAB}"/>
              </a:ext>
            </a:extLst>
          </p:cNvPr>
          <p:cNvSpPr txBox="1"/>
          <p:nvPr/>
        </p:nvSpPr>
        <p:spPr>
          <a:xfrm rot="21122827">
            <a:off x="7438865" y="2088240"/>
            <a:ext cx="430887" cy="1502257"/>
          </a:xfrm>
          <a:prstGeom prst="rect">
            <a:avLst/>
          </a:prstGeom>
          <a:noFill/>
        </p:spPr>
        <p:txBody>
          <a:bodyPr vert="eaVert" wrap="square" rtlCol="0">
            <a:spAutoFit/>
          </a:bodyPr>
          <a:lstStyle/>
          <a:p>
            <a:r>
              <a:rPr kumimoji="1" lang="ja-JP" altLang="en-US" sz="1600" b="1" dirty="0">
                <a:solidFill>
                  <a:srgbClr val="C00000"/>
                </a:solidFill>
                <a:latin typeface="BIZ UDPゴシック" panose="020B0400000000000000" pitchFamily="50" charset="-128"/>
                <a:ea typeface="BIZ UDPゴシック" panose="020B0400000000000000" pitchFamily="50" charset="-128"/>
              </a:rPr>
              <a:t>ワルシャワ蜂起</a:t>
            </a:r>
          </a:p>
        </p:txBody>
      </p:sp>
      <p:sp>
        <p:nvSpPr>
          <p:cNvPr id="2" name="テキスト ボックス 1">
            <a:extLst>
              <a:ext uri="{FF2B5EF4-FFF2-40B4-BE49-F238E27FC236}">
                <a16:creationId xmlns:a16="http://schemas.microsoft.com/office/drawing/2014/main" id="{166CCF89-F8D7-0301-5BD8-281EF156CC6C}"/>
              </a:ext>
            </a:extLst>
          </p:cNvPr>
          <p:cNvSpPr txBox="1"/>
          <p:nvPr/>
        </p:nvSpPr>
        <p:spPr>
          <a:xfrm rot="1842533">
            <a:off x="7121361" y="4964217"/>
            <a:ext cx="1544868" cy="338554"/>
          </a:xfrm>
          <a:prstGeom prst="rect">
            <a:avLst/>
          </a:prstGeom>
          <a:solidFill>
            <a:srgbClr val="C00000"/>
          </a:solidFill>
          <a:ln>
            <a:solidFill>
              <a:srgbClr val="C00000"/>
            </a:solidFill>
          </a:ln>
        </p:spPr>
        <p:txBody>
          <a:bodyPr wrap="square" rtlCol="0">
            <a:spAutoFit/>
          </a:bodyPr>
          <a:lstStyle/>
          <a:p>
            <a:pPr algn="ctr"/>
            <a:r>
              <a:rPr kumimoji="1" lang="en-US" altLang="ja-JP" sz="1600" b="1" dirty="0">
                <a:solidFill>
                  <a:schemeClr val="bg1"/>
                </a:solidFill>
                <a:latin typeface="BIZ UDPゴシック" panose="020B0400000000000000" pitchFamily="50" charset="-128"/>
                <a:ea typeface="BIZ UDPゴシック" panose="020B0400000000000000" pitchFamily="50" charset="-128"/>
              </a:rPr>
              <a:t>6</a:t>
            </a:r>
            <a:r>
              <a:rPr kumimoji="1" lang="ja-JP" altLang="en-US" sz="1600" b="1" dirty="0">
                <a:solidFill>
                  <a:schemeClr val="bg1"/>
                </a:solidFill>
                <a:latin typeface="BIZ UDPゴシック" panose="020B0400000000000000" pitchFamily="50" charset="-128"/>
                <a:ea typeface="BIZ UDPゴシック" panose="020B0400000000000000" pitchFamily="50" charset="-128"/>
              </a:rPr>
              <a:t>月</a:t>
            </a:r>
            <a:r>
              <a:rPr kumimoji="1" lang="en-US" altLang="ja-JP" sz="1600" b="1" dirty="0">
                <a:solidFill>
                  <a:schemeClr val="bg1"/>
                </a:solidFill>
                <a:latin typeface="BIZ UDPゴシック" panose="020B0400000000000000" pitchFamily="50" charset="-128"/>
                <a:ea typeface="BIZ UDPゴシック" panose="020B0400000000000000" pitchFamily="50" charset="-128"/>
              </a:rPr>
              <a:t>22</a:t>
            </a:r>
            <a:r>
              <a:rPr kumimoji="1" lang="ja-JP" altLang="en-US" sz="1600" b="1" dirty="0">
                <a:solidFill>
                  <a:schemeClr val="bg1"/>
                </a:solidFill>
                <a:latin typeface="BIZ UDPゴシック" panose="020B0400000000000000" pitchFamily="50" charset="-128"/>
                <a:ea typeface="BIZ UDPゴシック" panose="020B0400000000000000" pitchFamily="50" charset="-128"/>
              </a:rPr>
              <a:t>日決行</a:t>
            </a:r>
          </a:p>
        </p:txBody>
      </p:sp>
    </p:spTree>
    <p:extLst>
      <p:ext uri="{BB962C8B-B14F-4D97-AF65-F5344CB8AC3E}">
        <p14:creationId xmlns:p14="http://schemas.microsoft.com/office/powerpoint/2010/main" val="3756013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5459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諜報戦から認知戦へ</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Picture 10" descr="Stalin">
            <a:extLst>
              <a:ext uri="{FF2B5EF4-FFF2-40B4-BE49-F238E27FC236}">
                <a16:creationId xmlns:a16="http://schemas.microsoft.com/office/drawing/2014/main" id="{CBFB48C8-C9DD-03AF-8B8C-8377D66054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8837" y="1743083"/>
            <a:ext cx="1881302" cy="2199268"/>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1359DBB7-8C03-5138-4F8F-E0E4BA655BB6}"/>
              </a:ext>
            </a:extLst>
          </p:cNvPr>
          <p:cNvSpPr txBox="1"/>
          <p:nvPr/>
        </p:nvSpPr>
        <p:spPr>
          <a:xfrm>
            <a:off x="286327" y="1205366"/>
            <a:ext cx="2087418" cy="369332"/>
          </a:xfrm>
          <a:prstGeom prst="rect">
            <a:avLst/>
          </a:prstGeom>
          <a:solidFill>
            <a:srgbClr val="C00000"/>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赤いオーケストラ</a:t>
            </a:r>
          </a:p>
        </p:txBody>
      </p:sp>
      <p:sp>
        <p:nvSpPr>
          <p:cNvPr id="13" name="テキスト ボックス 12">
            <a:extLst>
              <a:ext uri="{FF2B5EF4-FFF2-40B4-BE49-F238E27FC236}">
                <a16:creationId xmlns:a16="http://schemas.microsoft.com/office/drawing/2014/main" id="{DD24EC84-DC8A-E78D-116A-DFF6B6E8520F}"/>
              </a:ext>
            </a:extLst>
          </p:cNvPr>
          <p:cNvSpPr txBox="1"/>
          <p:nvPr/>
        </p:nvSpPr>
        <p:spPr>
          <a:xfrm>
            <a:off x="1298287" y="3364039"/>
            <a:ext cx="2220767" cy="369332"/>
          </a:xfrm>
          <a:prstGeom prst="rect">
            <a:avLst/>
          </a:prstGeom>
          <a:solidFill>
            <a:schemeClr val="tx1"/>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黒いオーケストラ</a:t>
            </a:r>
          </a:p>
        </p:txBody>
      </p:sp>
      <p:sp>
        <p:nvSpPr>
          <p:cNvPr id="15" name="テキスト ボックス 14">
            <a:extLst>
              <a:ext uri="{FF2B5EF4-FFF2-40B4-BE49-F238E27FC236}">
                <a16:creationId xmlns:a16="http://schemas.microsoft.com/office/drawing/2014/main" id="{D1940E77-7001-8F45-B2D2-2B0B9C0429C3}"/>
              </a:ext>
            </a:extLst>
          </p:cNvPr>
          <p:cNvSpPr txBox="1"/>
          <p:nvPr/>
        </p:nvSpPr>
        <p:spPr>
          <a:xfrm>
            <a:off x="99539" y="1543985"/>
            <a:ext cx="2460994" cy="830997"/>
          </a:xfrm>
          <a:prstGeom prst="rect">
            <a:avLst/>
          </a:prstGeom>
          <a:noFill/>
        </p:spPr>
        <p:txBody>
          <a:bodyPr wrap="square">
            <a:spAutoFit/>
          </a:bodyPr>
          <a:lstStyle/>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ナチス・ドイツ占領下の</a:t>
            </a:r>
            <a:endParaRPr lang="en-US" altLang="ja-JP" sz="16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ヨーロッパで活動した</a:t>
            </a:r>
            <a:endParaRPr lang="en-US" altLang="ja-JP" sz="16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共産主義者スパイ網</a:t>
            </a:r>
            <a:endParaRPr lang="ja-JP" altLang="en-US" sz="16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36292A1B-7730-0EEA-6AD2-ABCB878FF38B}"/>
              </a:ext>
            </a:extLst>
          </p:cNvPr>
          <p:cNvSpPr txBox="1"/>
          <p:nvPr/>
        </p:nvSpPr>
        <p:spPr>
          <a:xfrm>
            <a:off x="1431636" y="3733371"/>
            <a:ext cx="2087418" cy="830997"/>
          </a:xfrm>
          <a:prstGeom prst="rect">
            <a:avLst/>
          </a:prstGeom>
          <a:noFill/>
        </p:spPr>
        <p:txBody>
          <a:bodyPr wrap="square">
            <a:spAutoFit/>
          </a:bodyPr>
          <a:lstStyle/>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ドイツ国防軍の将校を中心とした</a:t>
            </a:r>
            <a:endParaRPr lang="en-US" altLang="ja-JP" sz="16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反ヒトラーグループ</a:t>
            </a:r>
            <a:endParaRPr lang="ja-JP" altLang="en-US" sz="1600" dirty="0">
              <a:latin typeface="BIZ UDPゴシック" panose="020B0400000000000000" pitchFamily="50" charset="-128"/>
              <a:ea typeface="BIZ UDPゴシック" panose="020B0400000000000000" pitchFamily="50" charset="-128"/>
            </a:endParaRPr>
          </a:p>
        </p:txBody>
      </p:sp>
      <p:pic>
        <p:nvPicPr>
          <p:cNvPr id="17" name="Picture 2">
            <a:extLst>
              <a:ext uri="{FF2B5EF4-FFF2-40B4-BE49-F238E27FC236}">
                <a16:creationId xmlns:a16="http://schemas.microsoft.com/office/drawing/2014/main" id="{AE6C2397-CC8C-6330-BD3B-1EA8F54F12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5513" y="1761555"/>
            <a:ext cx="1336280" cy="21647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D359ACB9-E184-AC3B-23B0-25470BF81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671" y="1744862"/>
            <a:ext cx="1646309" cy="219926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矢印コネクタ 19">
            <a:extLst>
              <a:ext uri="{FF2B5EF4-FFF2-40B4-BE49-F238E27FC236}">
                <a16:creationId xmlns:a16="http://schemas.microsoft.com/office/drawing/2014/main" id="{C77787B0-8669-C67F-AC65-D0594F41A984}"/>
              </a:ext>
            </a:extLst>
          </p:cNvPr>
          <p:cNvCxnSpPr>
            <a:cxnSpLocks/>
            <a:stCxn id="12" idx="3"/>
          </p:cNvCxnSpPr>
          <p:nvPr/>
        </p:nvCxnSpPr>
        <p:spPr>
          <a:xfrm>
            <a:off x="2373745" y="1390032"/>
            <a:ext cx="762302" cy="387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43124A4-1C13-26A0-70C4-E16A934B59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634" y="4949154"/>
            <a:ext cx="2095500" cy="59055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矢印コネクタ 22">
            <a:extLst>
              <a:ext uri="{FF2B5EF4-FFF2-40B4-BE49-F238E27FC236}">
                <a16:creationId xmlns:a16="http://schemas.microsoft.com/office/drawing/2014/main" id="{30F6B987-B06E-3C50-7DA7-A291C086C088}"/>
              </a:ext>
            </a:extLst>
          </p:cNvPr>
          <p:cNvCxnSpPr>
            <a:cxnSpLocks/>
          </p:cNvCxnSpPr>
          <p:nvPr/>
        </p:nvCxnSpPr>
        <p:spPr>
          <a:xfrm>
            <a:off x="812800" y="2374982"/>
            <a:ext cx="0" cy="2574172"/>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D9A7C57-0EDA-33BF-9E73-3FC227E306CF}"/>
              </a:ext>
            </a:extLst>
          </p:cNvPr>
          <p:cNvSpPr txBox="1"/>
          <p:nvPr/>
        </p:nvSpPr>
        <p:spPr>
          <a:xfrm>
            <a:off x="2680646" y="4954929"/>
            <a:ext cx="2095500" cy="584775"/>
          </a:xfrm>
          <a:prstGeom prst="rect">
            <a:avLst/>
          </a:prstGeom>
          <a:solidFill>
            <a:srgbClr val="C00000"/>
          </a:solidFill>
        </p:spPr>
        <p:txBody>
          <a:bodyPr wrap="square">
            <a:spAutoFit/>
          </a:bodyPr>
          <a:lstStyle/>
          <a:p>
            <a:pPr algn="ctr"/>
            <a:r>
              <a:rPr lang="ja-JP" altLang="en-US" sz="1600" dirty="0">
                <a:solidFill>
                  <a:schemeClr val="bg1"/>
                </a:solidFill>
                <a:latin typeface="BIZ UDPゴシック" panose="020B0400000000000000" pitchFamily="50" charset="-128"/>
                <a:ea typeface="BIZ UDPゴシック" panose="020B0400000000000000" pitchFamily="50" charset="-128"/>
              </a:rPr>
              <a:t>ルーシー・スパイ網</a:t>
            </a:r>
            <a:endParaRPr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bg1"/>
                </a:solidFill>
                <a:latin typeface="BIZ UDPゴシック" panose="020B0400000000000000" pitchFamily="50" charset="-128"/>
                <a:ea typeface="BIZ UDPゴシック" panose="020B0400000000000000" pitchFamily="50" charset="-128"/>
              </a:rPr>
              <a:t>（</a:t>
            </a:r>
            <a:r>
              <a:rPr lang="en-US" altLang="ja-JP" sz="1600" dirty="0">
                <a:solidFill>
                  <a:schemeClr val="bg1"/>
                </a:solidFill>
                <a:latin typeface="BIZ UDPゴシック" panose="020B0400000000000000" pitchFamily="50" charset="-128"/>
                <a:ea typeface="BIZ UDPゴシック" panose="020B0400000000000000" pitchFamily="50" charset="-128"/>
              </a:rPr>
              <a:t>Lucy spy ring</a:t>
            </a:r>
            <a:r>
              <a:rPr lang="ja-JP" altLang="en-US" sz="1600" dirty="0">
                <a:solidFill>
                  <a:schemeClr val="bg1"/>
                </a:solidFill>
                <a:latin typeface="BIZ UDPゴシック" panose="020B0400000000000000" pitchFamily="50" charset="-128"/>
                <a:ea typeface="BIZ UDPゴシック" panose="020B0400000000000000" pitchFamily="50" charset="-128"/>
              </a:rPr>
              <a:t>）</a:t>
            </a:r>
          </a:p>
        </p:txBody>
      </p:sp>
      <p:pic>
        <p:nvPicPr>
          <p:cNvPr id="1030" name="Picture 6">
            <a:extLst>
              <a:ext uri="{FF2B5EF4-FFF2-40B4-BE49-F238E27FC236}">
                <a16:creationId xmlns:a16="http://schemas.microsoft.com/office/drawing/2014/main" id="{1C1691DA-268E-2143-0FEE-02AD281A5A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5113" y="4403632"/>
            <a:ext cx="1428750" cy="1533525"/>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3D306E4C-0291-990E-6536-8AD6A0A85F10}"/>
              </a:ext>
            </a:extLst>
          </p:cNvPr>
          <p:cNvSpPr txBox="1"/>
          <p:nvPr/>
        </p:nvSpPr>
        <p:spPr>
          <a:xfrm>
            <a:off x="5225265" y="5936773"/>
            <a:ext cx="1686054"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ソビエト軍参謀本部</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情報総局</a:t>
            </a:r>
            <a:r>
              <a:rPr lang="en-US" altLang="ja-JP" sz="1200" dirty="0">
                <a:latin typeface="BIZ UDPゴシック" panose="020B0400000000000000" pitchFamily="50" charset="-128"/>
                <a:ea typeface="BIZ UDPゴシック" panose="020B0400000000000000" pitchFamily="50" charset="-128"/>
              </a:rPr>
              <a:t>GRU</a:t>
            </a:r>
            <a:endParaRPr lang="ja-JP" altLang="en-US" sz="1200" dirty="0">
              <a:latin typeface="BIZ UDPゴシック" panose="020B0400000000000000" pitchFamily="50" charset="-128"/>
              <a:ea typeface="BIZ UDPゴシック" panose="020B0400000000000000" pitchFamily="50" charset="-128"/>
            </a:endParaRPr>
          </a:p>
        </p:txBody>
      </p:sp>
      <p:cxnSp>
        <p:nvCxnSpPr>
          <p:cNvPr id="31" name="直線矢印コネクタ 30">
            <a:extLst>
              <a:ext uri="{FF2B5EF4-FFF2-40B4-BE49-F238E27FC236}">
                <a16:creationId xmlns:a16="http://schemas.microsoft.com/office/drawing/2014/main" id="{E8A6BE2D-89AB-1199-60DE-407E66C41DFE}"/>
              </a:ext>
            </a:extLst>
          </p:cNvPr>
          <p:cNvCxnSpPr>
            <a:cxnSpLocks/>
            <a:stCxn id="25" idx="3"/>
          </p:cNvCxnSpPr>
          <p:nvPr/>
        </p:nvCxnSpPr>
        <p:spPr>
          <a:xfrm>
            <a:off x="4776146" y="5247317"/>
            <a:ext cx="568967" cy="0"/>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7A48EA5F-7218-80E6-CA2C-C8792B975FF0}"/>
              </a:ext>
            </a:extLst>
          </p:cNvPr>
          <p:cNvCxnSpPr>
            <a:stCxn id="1030" idx="0"/>
            <a:endCxn id="2" idx="2"/>
          </p:cNvCxnSpPr>
          <p:nvPr/>
        </p:nvCxnSpPr>
        <p:spPr>
          <a:xfrm flipV="1">
            <a:off x="6059488" y="3942351"/>
            <a:ext cx="0" cy="46128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E88B1DE5-4B76-A479-B0FB-189B2A944942}"/>
              </a:ext>
            </a:extLst>
          </p:cNvPr>
          <p:cNvCxnSpPr>
            <a:stCxn id="17" idx="1"/>
            <a:endCxn id="18" idx="3"/>
          </p:cNvCxnSpPr>
          <p:nvPr/>
        </p:nvCxnSpPr>
        <p:spPr>
          <a:xfrm flipH="1">
            <a:off x="9585980" y="2843942"/>
            <a:ext cx="939533" cy="55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12">
            <a:extLst>
              <a:ext uri="{FF2B5EF4-FFF2-40B4-BE49-F238E27FC236}">
                <a16:creationId xmlns:a16="http://schemas.microsoft.com/office/drawing/2014/main" id="{D67F8DC8-5191-1636-A6DE-926C5C7D7D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6811" y="436352"/>
            <a:ext cx="1412139" cy="1885206"/>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コネクタ: カギ線 46">
            <a:extLst>
              <a:ext uri="{FF2B5EF4-FFF2-40B4-BE49-F238E27FC236}">
                <a16:creationId xmlns:a16="http://schemas.microsoft.com/office/drawing/2014/main" id="{A5D74130-81A4-D33A-55F6-44EF86D14479}"/>
              </a:ext>
            </a:extLst>
          </p:cNvPr>
          <p:cNvCxnSpPr>
            <a:cxnSpLocks/>
            <a:endCxn id="2" idx="0"/>
          </p:cNvCxnSpPr>
          <p:nvPr/>
        </p:nvCxnSpPr>
        <p:spPr>
          <a:xfrm>
            <a:off x="4461163" y="1318296"/>
            <a:ext cx="1598325" cy="424787"/>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02D73A9E-1DE8-7B01-167D-1F643863FC97}"/>
              </a:ext>
            </a:extLst>
          </p:cNvPr>
          <p:cNvCxnSpPr/>
          <p:nvPr/>
        </p:nvCxnSpPr>
        <p:spPr>
          <a:xfrm flipH="1">
            <a:off x="7000138" y="2842717"/>
            <a:ext cx="939533" cy="55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コネクタ: カギ線 52">
            <a:extLst>
              <a:ext uri="{FF2B5EF4-FFF2-40B4-BE49-F238E27FC236}">
                <a16:creationId xmlns:a16="http://schemas.microsoft.com/office/drawing/2014/main" id="{30B0E2A6-423F-EBCD-73C3-E1ED1549C3D9}"/>
              </a:ext>
            </a:extLst>
          </p:cNvPr>
          <p:cNvCxnSpPr>
            <a:cxnSpLocks/>
            <a:stCxn id="13" idx="3"/>
          </p:cNvCxnSpPr>
          <p:nvPr/>
        </p:nvCxnSpPr>
        <p:spPr>
          <a:xfrm>
            <a:off x="3519054" y="3548705"/>
            <a:ext cx="738910" cy="1400449"/>
          </a:xfrm>
          <a:prstGeom prst="bentConnector2">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48F19F8-75E5-102C-1142-5B8D708C7B0D}"/>
              </a:ext>
            </a:extLst>
          </p:cNvPr>
          <p:cNvCxnSpPr>
            <a:cxnSpLocks/>
          </p:cNvCxnSpPr>
          <p:nvPr/>
        </p:nvCxnSpPr>
        <p:spPr>
          <a:xfrm>
            <a:off x="1459346" y="3733371"/>
            <a:ext cx="0" cy="1215783"/>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0201E0F-1D2C-07CC-CBC9-09447109A5B5}"/>
              </a:ext>
            </a:extLst>
          </p:cNvPr>
          <p:cNvSpPr txBox="1"/>
          <p:nvPr/>
        </p:nvSpPr>
        <p:spPr>
          <a:xfrm>
            <a:off x="2694719" y="5500451"/>
            <a:ext cx="2087418"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反ドイツの</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共産主義者スパイ網</a:t>
            </a:r>
          </a:p>
        </p:txBody>
      </p:sp>
      <p:sp>
        <p:nvSpPr>
          <p:cNvPr id="63" name="テキスト ボックス 62">
            <a:extLst>
              <a:ext uri="{FF2B5EF4-FFF2-40B4-BE49-F238E27FC236}">
                <a16:creationId xmlns:a16="http://schemas.microsoft.com/office/drawing/2014/main" id="{D26E39A1-4493-1C2C-8A1A-EA8E0C02E568}"/>
              </a:ext>
            </a:extLst>
          </p:cNvPr>
          <p:cNvSpPr txBox="1"/>
          <p:nvPr/>
        </p:nvSpPr>
        <p:spPr>
          <a:xfrm>
            <a:off x="7561828" y="4221809"/>
            <a:ext cx="3685508"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中国共産党　特務機関＠周恩来</a:t>
            </a:r>
          </a:p>
        </p:txBody>
      </p:sp>
      <p:sp>
        <p:nvSpPr>
          <p:cNvPr id="1024" name="テキスト ボックス 1023">
            <a:extLst>
              <a:ext uri="{FF2B5EF4-FFF2-40B4-BE49-F238E27FC236}">
                <a16:creationId xmlns:a16="http://schemas.microsoft.com/office/drawing/2014/main" id="{2C4A5826-2AAD-5F96-5048-B5BFDBCA6159}"/>
              </a:ext>
            </a:extLst>
          </p:cNvPr>
          <p:cNvSpPr txBox="1"/>
          <p:nvPr/>
        </p:nvSpPr>
        <p:spPr>
          <a:xfrm>
            <a:off x="282286" y="5894941"/>
            <a:ext cx="188421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政府暗号学校</a:t>
            </a:r>
          </a:p>
        </p:txBody>
      </p:sp>
      <p:sp>
        <p:nvSpPr>
          <p:cNvPr id="1025" name="矢印: 上 1024">
            <a:extLst>
              <a:ext uri="{FF2B5EF4-FFF2-40B4-BE49-F238E27FC236}">
                <a16:creationId xmlns:a16="http://schemas.microsoft.com/office/drawing/2014/main" id="{4D157C80-B727-9942-EE82-8505CAA8DC81}"/>
              </a:ext>
            </a:extLst>
          </p:cNvPr>
          <p:cNvSpPr/>
          <p:nvPr/>
        </p:nvSpPr>
        <p:spPr>
          <a:xfrm>
            <a:off x="887335" y="5526347"/>
            <a:ext cx="740991" cy="410426"/>
          </a:xfrm>
          <a:prstGeom prst="up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9" name="直線矢印コネクタ 1028">
            <a:extLst>
              <a:ext uri="{FF2B5EF4-FFF2-40B4-BE49-F238E27FC236}">
                <a16:creationId xmlns:a16="http://schemas.microsoft.com/office/drawing/2014/main" id="{653ECA09-EC03-56E2-3A9F-609D383FC244}"/>
              </a:ext>
            </a:extLst>
          </p:cNvPr>
          <p:cNvCxnSpPr>
            <a:stCxn id="1026" idx="3"/>
            <a:endCxn id="25" idx="1"/>
          </p:cNvCxnSpPr>
          <p:nvPr/>
        </p:nvCxnSpPr>
        <p:spPr>
          <a:xfrm>
            <a:off x="2313134" y="5244429"/>
            <a:ext cx="367512" cy="2888"/>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1" name="テキスト ボックス 1030">
            <a:extLst>
              <a:ext uri="{FF2B5EF4-FFF2-40B4-BE49-F238E27FC236}">
                <a16:creationId xmlns:a16="http://schemas.microsoft.com/office/drawing/2014/main" id="{9FC6973A-A267-EB70-A421-F4A3D8013817}"/>
              </a:ext>
            </a:extLst>
          </p:cNvPr>
          <p:cNvSpPr txBox="1"/>
          <p:nvPr/>
        </p:nvSpPr>
        <p:spPr>
          <a:xfrm>
            <a:off x="7583407" y="6059251"/>
            <a:ext cx="3827748" cy="338554"/>
          </a:xfrm>
          <a:prstGeom prst="rect">
            <a:avLst/>
          </a:prstGeom>
          <a:noFill/>
        </p:spPr>
        <p:txBody>
          <a:bodyPr wrap="square">
            <a:spAutoFit/>
          </a:bodyPr>
          <a:lstStyle/>
          <a:p>
            <a:pPr algn="ctr"/>
            <a:r>
              <a:rPr lang="zh-TW" altLang="en-US" sz="1600" b="0" i="0" dirty="0">
                <a:effectLst/>
                <a:latin typeface="BIZ UDPゴシック" panose="020B0400000000000000" pitchFamily="50" charset="-128"/>
                <a:ea typeface="BIZ UDPゴシック" panose="020B0400000000000000" pitchFamily="50" charset="-128"/>
              </a:rPr>
              <a:t>国民政府</a:t>
            </a:r>
            <a:r>
              <a:rPr lang="ja-JP" altLang="en-US" sz="1600" b="0" i="0" dirty="0">
                <a:effectLst/>
                <a:latin typeface="BIZ UDPゴシック" panose="020B0400000000000000" pitchFamily="50" charset="-128"/>
                <a:ea typeface="BIZ UDPゴシック" panose="020B0400000000000000" pitchFamily="50" charset="-128"/>
              </a:rPr>
              <a:t>　</a:t>
            </a:r>
            <a:r>
              <a:rPr lang="zh-TW" altLang="en-US" sz="1600" b="0" i="0" dirty="0">
                <a:effectLst/>
                <a:latin typeface="BIZ UDPゴシック" panose="020B0400000000000000" pitchFamily="50" charset="-128"/>
                <a:ea typeface="BIZ UDPゴシック" panose="020B0400000000000000" pitchFamily="50" charset="-128"/>
              </a:rPr>
              <a:t>軍務委員会調査統計局</a:t>
            </a:r>
            <a:r>
              <a:rPr lang="ja-JP" altLang="en-US" sz="1600" b="0" i="0" dirty="0">
                <a:effectLst/>
                <a:latin typeface="BIZ UDPゴシック" panose="020B0400000000000000" pitchFamily="50" charset="-128"/>
                <a:ea typeface="BIZ UDPゴシック" panose="020B0400000000000000" pitchFamily="50" charset="-128"/>
              </a:rPr>
              <a:t>＠</a:t>
            </a:r>
            <a:r>
              <a:rPr lang="ja-JP" altLang="en-US" sz="1600" b="0" i="0" u="sng" dirty="0">
                <a:effectLst/>
                <a:latin typeface="BIZ UDPゴシック" panose="020B0400000000000000" pitchFamily="50" charset="-128"/>
                <a:ea typeface="BIZ UDPゴシック" panose="020B0400000000000000" pitchFamily="50" charset="-128"/>
              </a:rPr>
              <a:t>戴笠</a:t>
            </a:r>
            <a:endParaRPr lang="ja-JP" altLang="en-US" sz="1600"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E756E419-6BD6-43F9-52FF-22598854CB1C}"/>
              </a:ext>
            </a:extLst>
          </p:cNvPr>
          <p:cNvSpPr/>
          <p:nvPr/>
        </p:nvSpPr>
        <p:spPr>
          <a:xfrm>
            <a:off x="7808125" y="4965291"/>
            <a:ext cx="1571683" cy="718171"/>
          </a:xfrm>
          <a:prstGeom prst="roundRect">
            <a:avLst>
              <a:gd name="adj" fmla="val 30868"/>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ゴシック" panose="020B0400000000000000" pitchFamily="50" charset="-128"/>
                <a:ea typeface="BIZ UDPゴシック" panose="020B0400000000000000" pitchFamily="50" charset="-128"/>
              </a:rPr>
              <a:t>支</a:t>
            </a:r>
            <a:r>
              <a:rPr kumimoji="1" lang="ja-JP" altLang="en-US" dirty="0">
                <a:solidFill>
                  <a:schemeClr val="tx1"/>
                </a:solidFill>
                <a:latin typeface="BIZ UDPゴシック" panose="020B0400000000000000" pitchFamily="50" charset="-128"/>
                <a:ea typeface="BIZ UDPゴシック" panose="020B0400000000000000" pitchFamily="50" charset="-128"/>
              </a:rPr>
              <a:t>那派遣軍</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lang="ja-JP" altLang="en-US" dirty="0">
                <a:solidFill>
                  <a:schemeClr val="tx1"/>
                </a:solidFill>
                <a:latin typeface="BIZ UDPゴシック" panose="020B0400000000000000" pitchFamily="50" charset="-128"/>
                <a:ea typeface="BIZ UDPゴシック" panose="020B0400000000000000" pitchFamily="50" charset="-128"/>
              </a:rPr>
              <a:t>特務機関</a:t>
            </a:r>
            <a:endParaRPr kumimoji="1" lang="ja-JP" altLang="en-US" dirty="0">
              <a:solidFill>
                <a:schemeClr val="tx1"/>
              </a:solidFill>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7E0C4B4E-D27C-017F-5A87-8751ACE2A4F1}"/>
              </a:ext>
            </a:extLst>
          </p:cNvPr>
          <p:cNvSpPr/>
          <p:nvPr/>
        </p:nvSpPr>
        <p:spPr>
          <a:xfrm>
            <a:off x="9521623" y="4949154"/>
            <a:ext cx="1783042" cy="718171"/>
          </a:xfrm>
          <a:prstGeom prst="roundRect">
            <a:avLst>
              <a:gd name="adj" fmla="val 28981"/>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関東軍情報部</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満鉄調査部</a:t>
            </a:r>
          </a:p>
        </p:txBody>
      </p:sp>
      <p:cxnSp>
        <p:nvCxnSpPr>
          <p:cNvPr id="8" name="直線矢印コネクタ 7">
            <a:extLst>
              <a:ext uri="{FF2B5EF4-FFF2-40B4-BE49-F238E27FC236}">
                <a16:creationId xmlns:a16="http://schemas.microsoft.com/office/drawing/2014/main" id="{A41CB369-B0FE-6F2E-0091-6D9142FC587F}"/>
              </a:ext>
            </a:extLst>
          </p:cNvPr>
          <p:cNvCxnSpPr>
            <a:cxnSpLocks/>
          </p:cNvCxnSpPr>
          <p:nvPr/>
        </p:nvCxnSpPr>
        <p:spPr>
          <a:xfrm flipH="1">
            <a:off x="8933321" y="5683462"/>
            <a:ext cx="1" cy="39614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8AB5E0BC-58F9-8C22-C176-8B65302BE79F}"/>
              </a:ext>
            </a:extLst>
          </p:cNvPr>
          <p:cNvCxnSpPr/>
          <p:nvPr/>
        </p:nvCxnSpPr>
        <p:spPr>
          <a:xfrm flipH="1">
            <a:off x="10413143" y="5677360"/>
            <a:ext cx="1" cy="39614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3FC39CDB-76FF-3391-E8EB-0758F63F66DB}"/>
              </a:ext>
            </a:extLst>
          </p:cNvPr>
          <p:cNvCxnSpPr/>
          <p:nvPr/>
        </p:nvCxnSpPr>
        <p:spPr>
          <a:xfrm flipH="1">
            <a:off x="10413143" y="4547991"/>
            <a:ext cx="1" cy="39614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FF53543-F934-D14E-0700-8FA61D06D082}"/>
              </a:ext>
            </a:extLst>
          </p:cNvPr>
          <p:cNvCxnSpPr/>
          <p:nvPr/>
        </p:nvCxnSpPr>
        <p:spPr>
          <a:xfrm flipH="1">
            <a:off x="8593966" y="4538342"/>
            <a:ext cx="1" cy="39614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EB4E018-0BC2-75A7-CC7A-5EDBF51EC3D2}"/>
              </a:ext>
            </a:extLst>
          </p:cNvPr>
          <p:cNvCxnSpPr/>
          <p:nvPr/>
        </p:nvCxnSpPr>
        <p:spPr>
          <a:xfrm flipH="1" flipV="1">
            <a:off x="7000138" y="3925658"/>
            <a:ext cx="939533" cy="477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D29B40-ED21-1CBE-B4E2-C845F5DDE90D}"/>
              </a:ext>
            </a:extLst>
          </p:cNvPr>
          <p:cNvSpPr txBox="1"/>
          <p:nvPr/>
        </p:nvSpPr>
        <p:spPr>
          <a:xfrm>
            <a:off x="11505189" y="4560363"/>
            <a:ext cx="461665" cy="1418396"/>
          </a:xfrm>
          <a:prstGeom prst="rect">
            <a:avLst/>
          </a:prstGeom>
          <a:noFill/>
        </p:spPr>
        <p:txBody>
          <a:bodyPr vert="eaVert" wrap="square" rtlCol="0">
            <a:spAutoFit/>
          </a:bodyPr>
          <a:lstStyle/>
          <a:p>
            <a:pPr algn="ctr"/>
            <a:r>
              <a:rPr lang="ja-JP" altLang="en-US" b="1" dirty="0">
                <a:latin typeface="BIZ UDPゴシック" panose="020B0400000000000000" pitchFamily="50" charset="-128"/>
                <a:ea typeface="BIZ UDPゴシック" panose="020B0400000000000000" pitchFamily="50" charset="-128"/>
              </a:rPr>
              <a:t>上海人脈</a:t>
            </a:r>
            <a:endParaRPr kumimoji="1" lang="ja-JP" altLang="en-US" b="1" dirty="0">
              <a:latin typeface="BIZ UDPゴシック" panose="020B0400000000000000" pitchFamily="50" charset="-128"/>
              <a:ea typeface="BIZ UDPゴシック" panose="020B0400000000000000" pitchFamily="50" charset="-128"/>
            </a:endParaRPr>
          </a:p>
        </p:txBody>
      </p:sp>
      <p:cxnSp>
        <p:nvCxnSpPr>
          <p:cNvPr id="27" name="直線矢印コネクタ 26">
            <a:extLst>
              <a:ext uri="{FF2B5EF4-FFF2-40B4-BE49-F238E27FC236}">
                <a16:creationId xmlns:a16="http://schemas.microsoft.com/office/drawing/2014/main" id="{FF9B3351-1D92-C29B-C81D-951970DD8783}"/>
              </a:ext>
            </a:extLst>
          </p:cNvPr>
          <p:cNvCxnSpPr>
            <a:cxnSpLocks/>
          </p:cNvCxnSpPr>
          <p:nvPr/>
        </p:nvCxnSpPr>
        <p:spPr>
          <a:xfrm flipV="1">
            <a:off x="11298985" y="5792838"/>
            <a:ext cx="324055" cy="32243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7D8C9C7-B4BB-A14B-7090-745FAEDBEC5B}"/>
              </a:ext>
            </a:extLst>
          </p:cNvPr>
          <p:cNvCxnSpPr>
            <a:cxnSpLocks/>
          </p:cNvCxnSpPr>
          <p:nvPr/>
        </p:nvCxnSpPr>
        <p:spPr>
          <a:xfrm flipH="1" flipV="1">
            <a:off x="11685363" y="3942351"/>
            <a:ext cx="15467" cy="79406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219C1F3-5744-D280-E4D0-141EF1403C8C}"/>
              </a:ext>
            </a:extLst>
          </p:cNvPr>
          <p:cNvCxnSpPr>
            <a:cxnSpLocks/>
          </p:cNvCxnSpPr>
          <p:nvPr/>
        </p:nvCxnSpPr>
        <p:spPr>
          <a:xfrm flipH="1">
            <a:off x="10822668" y="4388673"/>
            <a:ext cx="8794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5DB97AFD-9112-29AA-717F-BDDD298AE20C}"/>
              </a:ext>
            </a:extLst>
          </p:cNvPr>
          <p:cNvSpPr txBox="1"/>
          <p:nvPr/>
        </p:nvSpPr>
        <p:spPr>
          <a:xfrm>
            <a:off x="5769354" y="530551"/>
            <a:ext cx="6327933" cy="769441"/>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スターリンの認知・判断に影響を与えることが出来れば　　　</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　</a:t>
            </a:r>
            <a:r>
              <a:rPr kumimoji="1" lang="en-US" altLang="ja-JP" sz="2000" dirty="0">
                <a:latin typeface="BIZ UDPゴシック" panose="020B0400000000000000" pitchFamily="50" charset="-128"/>
                <a:ea typeface="BIZ UDPゴシック" panose="020B0400000000000000" pitchFamily="50" charset="-128"/>
              </a:rPr>
              <a:t>…</a:t>
            </a:r>
            <a:r>
              <a:rPr kumimoji="1" lang="ja-JP" altLang="en-US" sz="2000" dirty="0">
                <a:latin typeface="BIZ UDPゴシック" panose="020B0400000000000000" pitchFamily="50" charset="-128"/>
                <a:ea typeface="BIZ UDPゴシック" panose="020B0400000000000000" pitchFamily="50" charset="-128"/>
              </a:rPr>
              <a:t>脳に間接的に介入し判断を操作する→</a:t>
            </a:r>
            <a:r>
              <a:rPr kumimoji="1" lang="ja-JP" altLang="en-US" sz="2400" b="1" dirty="0">
                <a:solidFill>
                  <a:srgbClr val="C00000"/>
                </a:solidFill>
                <a:latin typeface="BIZ UDPゴシック" panose="020B0400000000000000" pitchFamily="50" charset="-128"/>
                <a:ea typeface="BIZ UDPゴシック" panose="020B0400000000000000" pitchFamily="50" charset="-128"/>
              </a:rPr>
              <a:t>認知戦</a:t>
            </a:r>
            <a:endParaRPr kumimoji="1" lang="ja-JP" altLang="en-US" sz="2000" b="1" dirty="0">
              <a:solidFill>
                <a:srgbClr val="C0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BA31E2B5-E3B5-A037-B81A-D66F1F2B10D2}"/>
              </a:ext>
            </a:extLst>
          </p:cNvPr>
          <p:cNvSpPr txBox="1"/>
          <p:nvPr/>
        </p:nvSpPr>
        <p:spPr>
          <a:xfrm>
            <a:off x="2894845" y="2274398"/>
            <a:ext cx="1881301"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NKVD</a:t>
            </a:r>
            <a:r>
              <a:rPr kumimoji="1" lang="ja-JP" altLang="en-US" sz="1200" dirty="0">
                <a:latin typeface="BIZ UDPゴシック" panose="020B0400000000000000" pitchFamily="50" charset="-128"/>
                <a:ea typeface="BIZ UDPゴシック" panose="020B0400000000000000" pitchFamily="50" charset="-128"/>
              </a:rPr>
              <a:t>長官ベリア</a:t>
            </a:r>
          </a:p>
        </p:txBody>
      </p:sp>
      <p:sp>
        <p:nvSpPr>
          <p:cNvPr id="14" name="テキスト ボックス 13">
            <a:extLst>
              <a:ext uri="{FF2B5EF4-FFF2-40B4-BE49-F238E27FC236}">
                <a16:creationId xmlns:a16="http://schemas.microsoft.com/office/drawing/2014/main" id="{68089689-AA5B-7510-9AC8-10557A1EDE50}"/>
              </a:ext>
            </a:extLst>
          </p:cNvPr>
          <p:cNvSpPr txBox="1"/>
          <p:nvPr/>
        </p:nvSpPr>
        <p:spPr>
          <a:xfrm>
            <a:off x="7836948" y="1505933"/>
            <a:ext cx="1881301" cy="276999"/>
          </a:xfrm>
          <a:prstGeom prst="rect">
            <a:avLst/>
          </a:prstGeom>
          <a:noFill/>
        </p:spPr>
        <p:txBody>
          <a:bodyPr wrap="square" rtlCol="0">
            <a:spAutoFit/>
          </a:bodyPr>
          <a:lstStyle/>
          <a:p>
            <a:pPr algn="ctr"/>
            <a:r>
              <a:rPr lang="en-US" altLang="ja-JP" sz="1200" dirty="0">
                <a:latin typeface="BIZ UDPゴシック" panose="020B0400000000000000" pitchFamily="50" charset="-128"/>
                <a:ea typeface="BIZ UDPゴシック" panose="020B0400000000000000" pitchFamily="50" charset="-128"/>
              </a:rPr>
              <a:t>GRU</a:t>
            </a:r>
            <a:r>
              <a:rPr lang="ja-JP" altLang="en-US" sz="1200" dirty="0">
                <a:latin typeface="BIZ UDPゴシック" panose="020B0400000000000000" pitchFamily="50" charset="-128"/>
                <a:ea typeface="BIZ UDPゴシック" panose="020B0400000000000000" pitchFamily="50" charset="-128"/>
              </a:rPr>
              <a:t>ベルジン将軍</a:t>
            </a:r>
            <a:endParaRPr kumimoji="1"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91765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1652711"/>
            <a:ext cx="12191999" cy="3713926"/>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公開情報だけで十分</a:t>
            </a:r>
            <a:r>
              <a:rPr lang="ja-JP" altLang="en-US" sz="900" b="1" dirty="0">
                <a:latin typeface="BIZ UDPゴシック" panose="020B0400000000000000" pitchFamily="50" charset="-128"/>
                <a:ea typeface="BIZ UDPゴシック" panose="020B0400000000000000" pitchFamily="50" charset="-128"/>
              </a:rPr>
              <a:t>多分・・・</a:t>
            </a:r>
            <a:endParaRPr lang="en-US" altLang="ja-JP" sz="80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インテリジェンスの目標は未来予測</a:t>
            </a:r>
          </a:p>
        </p:txBody>
      </p:sp>
    </p:spTree>
    <p:extLst>
      <p:ext uri="{BB962C8B-B14F-4D97-AF65-F5344CB8AC3E}">
        <p14:creationId xmlns:p14="http://schemas.microsoft.com/office/powerpoint/2010/main" val="623101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インテリジェンス分析のススメ</a:t>
            </a:r>
          </a:p>
        </p:txBody>
      </p:sp>
      <p:sp>
        <p:nvSpPr>
          <p:cNvPr id="4" name="テキスト ボックス 3">
            <a:extLst>
              <a:ext uri="{FF2B5EF4-FFF2-40B4-BE49-F238E27FC236}">
                <a16:creationId xmlns:a16="http://schemas.microsoft.com/office/drawing/2014/main" id="{FA170CD0-9EA4-5C55-9809-B77213D67B1E}"/>
              </a:ext>
            </a:extLst>
          </p:cNvPr>
          <p:cNvSpPr txBox="1"/>
          <p:nvPr/>
        </p:nvSpPr>
        <p:spPr>
          <a:xfrm>
            <a:off x="59266" y="438282"/>
            <a:ext cx="12132733" cy="1754326"/>
          </a:xfrm>
          <a:prstGeom prst="rect">
            <a:avLst/>
          </a:prstGeom>
          <a:noFill/>
        </p:spPr>
        <p:txBody>
          <a:bodyPr wrap="square" rtlCol="0">
            <a:spAutoFit/>
          </a:bodyPr>
          <a:lstStyle/>
          <a:p>
            <a:r>
              <a:rPr kumimoji="1" lang="ja-JP" altLang="en-US" sz="3600" b="1" dirty="0">
                <a:solidFill>
                  <a:schemeClr val="bg2">
                    <a:lumMod val="50000"/>
                  </a:schemeClr>
                </a:solidFill>
                <a:latin typeface="BIZ UDPゴシック" panose="020B0400000000000000" pitchFamily="50" charset="-128"/>
                <a:ea typeface="BIZ UDPゴシック" panose="020B0400000000000000" pitchFamily="50" charset="-128"/>
              </a:rPr>
              <a:t>インフォメーションに思考的かつ能動的作用を加えて、判断、決心（決断）および行動する上で役立つレベルまでに高めた知識。</a:t>
            </a:r>
          </a:p>
        </p:txBody>
      </p:sp>
      <p:pic>
        <p:nvPicPr>
          <p:cNvPr id="4098" name="Picture 2" descr="武器になる情報分析力 | 上田 篤盛 |本 | 通販 | Amazon">
            <a:extLst>
              <a:ext uri="{FF2B5EF4-FFF2-40B4-BE49-F238E27FC236}">
                <a16:creationId xmlns:a16="http://schemas.microsoft.com/office/drawing/2014/main" id="{7F0C8293-129F-3D2E-A183-0171B6FB2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60" y="3075059"/>
            <a:ext cx="2272933" cy="3289471"/>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8ADC851-C77A-C0CE-ED64-DBFF700390BD}"/>
              </a:ext>
            </a:extLst>
          </p:cNvPr>
          <p:cNvSpPr txBox="1"/>
          <p:nvPr/>
        </p:nvSpPr>
        <p:spPr>
          <a:xfrm>
            <a:off x="3100724" y="1777109"/>
            <a:ext cx="7335982" cy="830997"/>
          </a:xfrm>
          <a:prstGeom prst="rect">
            <a:avLst/>
          </a:prstGeom>
          <a:noFill/>
          <a:ln>
            <a:solidFill>
              <a:srgbClr val="C00000"/>
            </a:solidFill>
          </a:ln>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●インテリジェンス （</a:t>
            </a:r>
            <a:r>
              <a:rPr lang="en-US" altLang="ja-JP" sz="2400" b="1" i="0" dirty="0">
                <a:solidFill>
                  <a:srgbClr val="C00000"/>
                </a:solidFill>
                <a:effectLst/>
                <a:latin typeface="arial" panose="020B0604020202020204" pitchFamily="34" charset="0"/>
              </a:rPr>
              <a:t>Intelligence</a:t>
            </a:r>
            <a:r>
              <a:rPr lang="ja-JP" altLang="en-US" sz="2400" b="1" i="0" dirty="0">
                <a:solidFill>
                  <a:srgbClr val="5F6368"/>
                </a:solidFill>
                <a:effectLst/>
                <a:latin typeface="arial" panose="020B0604020202020204" pitchFamily="34" charset="0"/>
              </a:rPr>
              <a:t>）   </a:t>
            </a:r>
            <a:r>
              <a:rPr kumimoji="1" lang="ja-JP" altLang="en-US" sz="2400" dirty="0">
                <a:latin typeface="BIZ UDPゴシック" panose="020B0400000000000000" pitchFamily="50" charset="-128"/>
                <a:ea typeface="BIZ UDPゴシック" panose="020B0400000000000000" pitchFamily="50" charset="-128"/>
                <a:sym typeface="Wingdings" panose="05000000000000000000" pitchFamily="2" charset="2"/>
              </a:rPr>
              <a:t>　「情報」</a:t>
            </a:r>
            <a:endParaRPr kumimoji="1" lang="en-US" altLang="ja-JP" sz="2400" dirty="0">
              <a:latin typeface="BIZ UDPゴシック" panose="020B0400000000000000" pitchFamily="50" charset="-128"/>
              <a:ea typeface="BIZ UDPゴシック" panose="020B0400000000000000" pitchFamily="50" charset="-128"/>
              <a:sym typeface="Wingdings" panose="05000000000000000000" pitchFamily="2" charset="2"/>
            </a:endParaRPr>
          </a:p>
          <a:p>
            <a:r>
              <a:rPr lang="ja-JP" altLang="en-US" sz="2400" dirty="0">
                <a:latin typeface="BIZ UDPゴシック" panose="020B0400000000000000" pitchFamily="50" charset="-128"/>
                <a:ea typeface="BIZ UDPゴシック" panose="020B0400000000000000" pitchFamily="50" charset="-128"/>
                <a:sym typeface="Wingdings" panose="05000000000000000000" pitchFamily="2" charset="2"/>
              </a:rPr>
              <a:t>●インフォメーション （</a:t>
            </a:r>
            <a:r>
              <a:rPr lang="en-US" altLang="ja-JP" sz="2400" b="1" i="0" dirty="0">
                <a:solidFill>
                  <a:srgbClr val="C00000"/>
                </a:solidFill>
                <a:effectLst/>
                <a:latin typeface="arial" panose="020B0604020202020204" pitchFamily="34" charset="0"/>
              </a:rPr>
              <a:t>Information</a:t>
            </a:r>
            <a:r>
              <a:rPr lang="ja-JP" altLang="en-US" sz="2400" b="1" i="0" dirty="0">
                <a:solidFill>
                  <a:srgbClr val="5F6368"/>
                </a:solidFill>
                <a:effectLst/>
                <a:latin typeface="arial" panose="020B0604020202020204" pitchFamily="34" charset="0"/>
              </a:rPr>
              <a:t>）</a:t>
            </a:r>
            <a:r>
              <a:rPr kumimoji="1" lang="ja-JP" altLang="en-US" sz="2400" dirty="0">
                <a:latin typeface="BIZ UDPゴシック" panose="020B0400000000000000" pitchFamily="50" charset="-128"/>
                <a:ea typeface="BIZ UDPゴシック" panose="020B0400000000000000" pitchFamily="50" charset="-128"/>
                <a:sym typeface="Wingdings" panose="05000000000000000000" pitchFamily="2" charset="2"/>
              </a:rPr>
              <a:t>「情報資料」</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270A3328-AC47-1A51-11C4-9BF9C1E6884B}"/>
              </a:ext>
            </a:extLst>
          </p:cNvPr>
          <p:cNvSpPr txBox="1"/>
          <p:nvPr/>
        </p:nvSpPr>
        <p:spPr>
          <a:xfrm>
            <a:off x="830116" y="6336045"/>
            <a:ext cx="1274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6B16EB48-7565-451C-3A11-633B313F9D5A}"/>
              </a:ext>
            </a:extLst>
          </p:cNvPr>
          <p:cNvSpPr txBox="1"/>
          <p:nvPr/>
        </p:nvSpPr>
        <p:spPr>
          <a:xfrm>
            <a:off x="0" y="2688513"/>
            <a:ext cx="12192000" cy="369332"/>
          </a:xfrm>
          <a:prstGeom prst="rect">
            <a:avLst/>
          </a:prstGeom>
          <a:noFill/>
        </p:spPr>
        <p:txBody>
          <a:bodyPr wrap="square" rtlCol="0">
            <a:spAutoFit/>
          </a:bodyPr>
          <a:lstStyle/>
          <a:p>
            <a:pPr algn="ctr"/>
            <a:r>
              <a:rPr kumimoji="1" lang="ja-JP" altLang="en-US" b="1" dirty="0">
                <a:solidFill>
                  <a:srgbClr val="7030A0"/>
                </a:solidFill>
                <a:latin typeface="BIZ UDPゴシック" panose="020B0400000000000000" pitchFamily="50" charset="-128"/>
                <a:ea typeface="BIZ UDPゴシック" panose="020B0400000000000000" pitchFamily="50" charset="-128"/>
              </a:rPr>
              <a:t>著者の上田篤盛さんは、自衛隊「調査学校」、現在の情報学校の教官を務められており各種著作あり、参考になります。</a:t>
            </a:r>
          </a:p>
        </p:txBody>
      </p:sp>
      <p:pic>
        <p:nvPicPr>
          <p:cNvPr id="3074" name="Picture 2">
            <a:extLst>
              <a:ext uri="{FF2B5EF4-FFF2-40B4-BE49-F238E27FC236}">
                <a16:creationId xmlns:a16="http://schemas.microsoft.com/office/drawing/2014/main" id="{4A72F3B9-D25C-135E-C19D-A410A4096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094" y="3075059"/>
            <a:ext cx="2307640" cy="3278200"/>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DCFC3EC-2B57-442B-D8AE-08C206588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332" y="3053949"/>
            <a:ext cx="2307640" cy="3328550"/>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B2F1C01-7F63-5615-58F6-E7319ACA9B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7974" y="3081236"/>
            <a:ext cx="2231426" cy="3277715"/>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329E2CF3-76A8-C3CC-E205-80B23B987AC1}"/>
              </a:ext>
            </a:extLst>
          </p:cNvPr>
          <p:cNvSpPr txBox="1"/>
          <p:nvPr/>
        </p:nvSpPr>
        <p:spPr>
          <a:xfrm>
            <a:off x="3923403" y="6362950"/>
            <a:ext cx="1274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C2CDC875-57BB-E030-30BA-7EA193E8F099}"/>
              </a:ext>
            </a:extLst>
          </p:cNvPr>
          <p:cNvSpPr txBox="1"/>
          <p:nvPr/>
        </p:nvSpPr>
        <p:spPr>
          <a:xfrm>
            <a:off x="6898094" y="6336045"/>
            <a:ext cx="1274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33A8DBA-B402-899F-2C7B-607337F2E351}"/>
              </a:ext>
            </a:extLst>
          </p:cNvPr>
          <p:cNvSpPr txBox="1"/>
          <p:nvPr/>
        </p:nvSpPr>
        <p:spPr>
          <a:xfrm>
            <a:off x="10036055" y="6336045"/>
            <a:ext cx="1274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2785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B0D43A29-D994-80E2-725D-3A25B367B755}"/>
              </a:ext>
            </a:extLst>
          </p:cNvPr>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20821FD-64F2-5D1B-8F25-408F5F36A376}"/>
              </a:ext>
            </a:extLst>
          </p:cNvPr>
          <p:cNvPicPr>
            <a:picLocks noChangeAspect="1"/>
          </p:cNvPicPr>
          <p:nvPr/>
        </p:nvPicPr>
        <p:blipFill>
          <a:blip r:embed="rId2"/>
          <a:stretch>
            <a:fillRect/>
          </a:stretch>
        </p:blipFill>
        <p:spPr>
          <a:xfrm>
            <a:off x="1473085" y="964388"/>
            <a:ext cx="9211961" cy="4048690"/>
          </a:xfrm>
          <a:prstGeom prst="rect">
            <a:avLst/>
          </a:prstGeom>
        </p:spPr>
      </p:pic>
      <p:sp>
        <p:nvSpPr>
          <p:cNvPr id="11" name="テキスト ボックス 10">
            <a:extLst>
              <a:ext uri="{FF2B5EF4-FFF2-40B4-BE49-F238E27FC236}">
                <a16:creationId xmlns:a16="http://schemas.microsoft.com/office/drawing/2014/main" id="{2F9129F1-93EA-CA70-BF55-606BC3653299}"/>
              </a:ext>
            </a:extLst>
          </p:cNvPr>
          <p:cNvSpPr txBox="1"/>
          <p:nvPr/>
        </p:nvSpPr>
        <p:spPr>
          <a:xfrm>
            <a:off x="3009903" y="6614070"/>
            <a:ext cx="6104466" cy="246221"/>
          </a:xfrm>
          <a:prstGeom prst="rect">
            <a:avLst/>
          </a:prstGeom>
          <a:noFill/>
        </p:spPr>
        <p:txBody>
          <a:bodyPr wrap="square">
            <a:spAutoFit/>
          </a:bodyPr>
          <a:lstStyle/>
          <a:p>
            <a:pPr algn="ctr"/>
            <a:r>
              <a:rPr lang="en-US" altLang="ja-JP" sz="1000" dirty="0">
                <a:solidFill>
                  <a:schemeClr val="bg1"/>
                </a:solidFill>
                <a:latin typeface="BIZ UDPゴシック" panose="020B0400000000000000" pitchFamily="50" charset="-128"/>
                <a:ea typeface="BIZ UDPゴシック" panose="020B0400000000000000" pitchFamily="50" charset="-128"/>
              </a:rPr>
              <a:t>https://www.tbs.co.jp/VIVANT_tbs/#stream</a:t>
            </a:r>
            <a:endParaRPr lang="ja-JP" altLang="en-US" sz="1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14512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四角形: 角を丸くする 17">
            <a:extLst>
              <a:ext uri="{FF2B5EF4-FFF2-40B4-BE49-F238E27FC236}">
                <a16:creationId xmlns:a16="http://schemas.microsoft.com/office/drawing/2014/main" id="{F39AA4CB-F82D-CF1B-33E8-3F39C929F000}"/>
              </a:ext>
            </a:extLst>
          </p:cNvPr>
          <p:cNvSpPr/>
          <p:nvPr/>
        </p:nvSpPr>
        <p:spPr>
          <a:xfrm>
            <a:off x="9230186" y="546924"/>
            <a:ext cx="2885614" cy="1993334"/>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lumMod val="85000"/>
                    <a:lumOff val="15000"/>
                  </a:schemeClr>
                </a:solidFill>
                <a:latin typeface="BIZ UDPゴシック" panose="020B0400000000000000" pitchFamily="50" charset="-128"/>
                <a:ea typeface="BIZ UDPゴシック" panose="020B0400000000000000" pitchFamily="50" charset="-128"/>
              </a:rPr>
              <a:t>見積り</a:t>
            </a:r>
            <a:endParaRPr kumimoji="1" lang="en-US" altLang="ja-JP" sz="24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chemeClr val="tx1">
                    <a:lumMod val="85000"/>
                    <a:lumOff val="15000"/>
                  </a:schemeClr>
                </a:solidFill>
                <a:latin typeface="BIZ UDPゴシック" panose="020B0400000000000000" pitchFamily="50" charset="-128"/>
                <a:ea typeface="BIZ UDPゴシック" panose="020B0400000000000000" pitchFamily="50" charset="-128"/>
              </a:rPr>
              <a:t>インテリジェンス</a:t>
            </a:r>
            <a:endParaRPr kumimoji="1" lang="en-US" altLang="ja-JP" sz="24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pPr algn="ctr"/>
            <a:r>
              <a:rPr kumimoji="1" lang="ja-JP" altLang="en-US" sz="1600" b="1" dirty="0">
                <a:solidFill>
                  <a:schemeClr val="tx1">
                    <a:lumMod val="85000"/>
                    <a:lumOff val="15000"/>
                  </a:schemeClr>
                </a:solidFill>
                <a:latin typeface="BIZ UDPゴシック" panose="020B0400000000000000" pitchFamily="50" charset="-128"/>
                <a:ea typeface="BIZ UDPゴシック" panose="020B0400000000000000" pitchFamily="50" charset="-128"/>
              </a:rPr>
              <a:t>（将来の体系的な見積り）</a:t>
            </a:r>
            <a:endParaRPr kumimoji="1" lang="en-US" altLang="ja-JP" sz="16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pPr algn="ctr"/>
            <a:endParaRPr kumimoji="1" lang="en-US" altLang="ja-JP" sz="1000"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r>
              <a:rPr lang="ja-JP" altLang="en-US" b="1" dirty="0">
                <a:solidFill>
                  <a:schemeClr val="tx1">
                    <a:lumMod val="85000"/>
                    <a:lumOff val="15000"/>
                  </a:schemeClr>
                </a:solidFill>
                <a:latin typeface="BIZ UDPゴシック" panose="020B0400000000000000" pitchFamily="50" charset="-128"/>
                <a:ea typeface="BIZ UDPゴシック" panose="020B0400000000000000" pitchFamily="50" charset="-128"/>
              </a:rPr>
              <a:t>・～かも知れない？</a:t>
            </a:r>
            <a:endParaRPr lang="en-US" altLang="ja-JP"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a:p>
            <a:r>
              <a:rPr kumimoji="1" lang="ja-JP" altLang="en-US" b="1" dirty="0">
                <a:solidFill>
                  <a:schemeClr val="tx1">
                    <a:lumMod val="85000"/>
                    <a:lumOff val="15000"/>
                  </a:schemeClr>
                </a:solidFill>
                <a:latin typeface="BIZ UDPゴシック" panose="020B0400000000000000" pitchFamily="50" charset="-128"/>
                <a:ea typeface="BIZ UDPゴシック" panose="020B0400000000000000" pitchFamily="50" charset="-128"/>
              </a:rPr>
              <a:t>・～起こるかもしれない</a:t>
            </a:r>
            <a:endParaRPr kumimoji="1" lang="en-US" altLang="ja-JP" b="1" dirty="0">
              <a:solidFill>
                <a:schemeClr val="tx1">
                  <a:lumMod val="85000"/>
                  <a:lumOff val="1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rgbClr val="002060"/>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お疲れさまでした～最後のスライドです　情報収集から未来予測</a:t>
            </a:r>
            <a:endParaRPr kumimoji="1" lang="ja-JP" altLang="en-US" sz="2400" b="1" dirty="0">
              <a:latin typeface="BIZ UDPゴシック" panose="020B0400000000000000" pitchFamily="50" charset="-128"/>
              <a:ea typeface="BIZ UDPゴシック" panose="020B0400000000000000" pitchFamily="50" charset="-128"/>
            </a:endParaRPr>
          </a:p>
        </p:txBody>
      </p:sp>
      <p:cxnSp>
        <p:nvCxnSpPr>
          <p:cNvPr id="7" name="直線矢印コネクタ 6">
            <a:extLst>
              <a:ext uri="{FF2B5EF4-FFF2-40B4-BE49-F238E27FC236}">
                <a16:creationId xmlns:a16="http://schemas.microsoft.com/office/drawing/2014/main" id="{51104E82-C3B0-23CE-6BA5-BA18E97188F9}"/>
              </a:ext>
            </a:extLst>
          </p:cNvPr>
          <p:cNvCxnSpPr>
            <a:cxnSpLocks/>
          </p:cNvCxnSpPr>
          <p:nvPr/>
        </p:nvCxnSpPr>
        <p:spPr>
          <a:xfrm flipV="1">
            <a:off x="547255" y="879765"/>
            <a:ext cx="0" cy="527165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588C1049-8163-5A18-933C-67324DC1F4CE}"/>
              </a:ext>
            </a:extLst>
          </p:cNvPr>
          <p:cNvCxnSpPr>
            <a:cxnSpLocks/>
          </p:cNvCxnSpPr>
          <p:nvPr/>
        </p:nvCxnSpPr>
        <p:spPr>
          <a:xfrm>
            <a:off x="547255" y="6120245"/>
            <a:ext cx="11381509"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4C026C62-138C-C7F7-C9A3-74B8941EE6BE}"/>
              </a:ext>
            </a:extLst>
          </p:cNvPr>
          <p:cNvSpPr/>
          <p:nvPr/>
        </p:nvSpPr>
        <p:spPr>
          <a:xfrm>
            <a:off x="706586" y="4662009"/>
            <a:ext cx="9199413" cy="1260763"/>
          </a:xfrm>
          <a:prstGeom prst="roundRect">
            <a:avLst/>
          </a:prstGeom>
          <a:solidFill>
            <a:schemeClr val="accent6">
              <a:lumMod val="5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基礎インテリジェンス</a:t>
            </a:r>
            <a:endParaRPr kumimoji="1" lang="en-US" altLang="ja-JP" sz="2400" b="1" dirty="0">
              <a:latin typeface="BIZ UDPゴシック" panose="020B0400000000000000" pitchFamily="50" charset="-128"/>
              <a:ea typeface="BIZ UDPゴシック" panose="020B0400000000000000" pitchFamily="50" charset="-128"/>
            </a:endParaRPr>
          </a:p>
          <a:p>
            <a:pPr algn="ct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sz="2400" b="1" dirty="0">
                <a:latin typeface="BIZ UDPゴシック" panose="020B0400000000000000" pitchFamily="50" charset="-128"/>
                <a:ea typeface="BIZ UDPゴシック" panose="020B0400000000000000" pitchFamily="50" charset="-128"/>
              </a:rPr>
              <a:t>地理、歴史、政治、社会、経済、軍事など全般把握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6" name="矢印: 右 15">
            <a:extLst>
              <a:ext uri="{FF2B5EF4-FFF2-40B4-BE49-F238E27FC236}">
                <a16:creationId xmlns:a16="http://schemas.microsoft.com/office/drawing/2014/main" id="{E68E2FEB-1C5A-A82F-0668-58806913AF9B}"/>
              </a:ext>
            </a:extLst>
          </p:cNvPr>
          <p:cNvSpPr/>
          <p:nvPr/>
        </p:nvSpPr>
        <p:spPr>
          <a:xfrm rot="19986684">
            <a:off x="85135" y="3470921"/>
            <a:ext cx="9799340" cy="574964"/>
          </a:xfrm>
          <a:prstGeom prst="rightArrow">
            <a:avLst/>
          </a:prstGeom>
          <a:solidFill>
            <a:schemeClr val="bg2">
              <a:lumMod val="90000"/>
            </a:schemeClr>
          </a:solidFill>
          <a:ln>
            <a:noFill/>
          </a:ln>
          <a:effectLst>
            <a:glow rad="101600">
              <a:schemeClr val="accent3">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2A58EEA9-1973-2F21-F9A0-101ECD2BB46E}"/>
              </a:ext>
            </a:extLst>
          </p:cNvPr>
          <p:cNvSpPr/>
          <p:nvPr/>
        </p:nvSpPr>
        <p:spPr>
          <a:xfrm>
            <a:off x="6628994" y="2709711"/>
            <a:ext cx="3816923" cy="1749136"/>
          </a:xfrm>
          <a:prstGeom prst="round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動態インテリジェンス</a:t>
            </a:r>
            <a:endParaRPr kumimoji="1" lang="en-US" altLang="ja-JP" sz="2400" b="1" dirty="0">
              <a:latin typeface="BIZ UDPゴシック" panose="020B0400000000000000" pitchFamily="50" charset="-128"/>
              <a:ea typeface="BIZ UDPゴシック" panose="020B0400000000000000" pitchFamily="50" charset="-128"/>
            </a:endParaRPr>
          </a:p>
          <a:p>
            <a:pPr algn="ctr"/>
            <a:r>
              <a:rPr kumimoji="1" lang="ja-JP" altLang="en-US" sz="1400" b="1" dirty="0">
                <a:latin typeface="BIZ UDPゴシック" panose="020B0400000000000000" pitchFamily="50" charset="-128"/>
                <a:ea typeface="BIZ UDPゴシック" panose="020B0400000000000000" pitchFamily="50" charset="-128"/>
              </a:rPr>
              <a:t>（現在起きている事象の分析）</a:t>
            </a:r>
            <a:endParaRPr kumimoji="1" lang="en-US" altLang="ja-JP" sz="1400" b="1" dirty="0">
              <a:latin typeface="BIZ UDPゴシック" panose="020B0400000000000000" pitchFamily="50" charset="-128"/>
              <a:ea typeface="BIZ UDPゴシック" panose="020B0400000000000000" pitchFamily="50" charset="-128"/>
            </a:endParaRPr>
          </a:p>
          <a:p>
            <a:pPr algn="ctr"/>
            <a:endParaRPr kumimoji="1" lang="en-US" altLang="ja-JP" sz="1000"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・誰が、何が、いつ？</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・どうなっているのか？　なぜか？</a:t>
            </a:r>
            <a:endParaRPr kumimoji="1"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・どうなるのか？　影響は？</a:t>
            </a:r>
            <a:endParaRPr kumimoji="1" lang="en-US" altLang="ja-JP" b="1"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56FAA835-06C3-15F9-DF2D-F5C7AA18472E}"/>
              </a:ext>
            </a:extLst>
          </p:cNvPr>
          <p:cNvSpPr txBox="1"/>
          <p:nvPr/>
        </p:nvSpPr>
        <p:spPr>
          <a:xfrm>
            <a:off x="824346" y="4258792"/>
            <a:ext cx="1239982"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基礎分析</a:t>
            </a:r>
          </a:p>
        </p:txBody>
      </p:sp>
      <p:sp>
        <p:nvSpPr>
          <p:cNvPr id="21" name="テキスト ボックス 20">
            <a:extLst>
              <a:ext uri="{FF2B5EF4-FFF2-40B4-BE49-F238E27FC236}">
                <a16:creationId xmlns:a16="http://schemas.microsoft.com/office/drawing/2014/main" id="{8470AF46-3E81-F508-B7B6-7F53939EFCF3}"/>
              </a:ext>
            </a:extLst>
          </p:cNvPr>
          <p:cNvSpPr txBox="1"/>
          <p:nvPr/>
        </p:nvSpPr>
        <p:spPr>
          <a:xfrm>
            <a:off x="5476009" y="2334514"/>
            <a:ext cx="1239982" cy="400110"/>
          </a:xfrm>
          <a:prstGeom prst="rect">
            <a:avLst/>
          </a:prstGeom>
          <a:noFill/>
        </p:spPr>
        <p:txBody>
          <a:bodyPr wrap="square" rtlCol="0">
            <a:spAutoFit/>
          </a:bodyPr>
          <a:lstStyle/>
          <a:p>
            <a:r>
              <a:rPr lang="ja-JP" altLang="en-US" sz="2000" dirty="0">
                <a:latin typeface="BIZ UDPゴシック" panose="020B0400000000000000" pitchFamily="50" charset="-128"/>
                <a:ea typeface="BIZ UDPゴシック" panose="020B0400000000000000" pitchFamily="50" charset="-128"/>
              </a:rPr>
              <a:t>動態</a:t>
            </a:r>
            <a:r>
              <a:rPr kumimoji="1" lang="ja-JP" altLang="en-US" sz="2000" dirty="0">
                <a:latin typeface="BIZ UDPゴシック" panose="020B0400000000000000" pitchFamily="50" charset="-128"/>
                <a:ea typeface="BIZ UDPゴシック" panose="020B0400000000000000" pitchFamily="50" charset="-128"/>
              </a:rPr>
              <a:t>分析</a:t>
            </a:r>
          </a:p>
        </p:txBody>
      </p:sp>
      <p:sp>
        <p:nvSpPr>
          <p:cNvPr id="22" name="テキスト ボックス 21">
            <a:extLst>
              <a:ext uri="{FF2B5EF4-FFF2-40B4-BE49-F238E27FC236}">
                <a16:creationId xmlns:a16="http://schemas.microsoft.com/office/drawing/2014/main" id="{287FBC24-50DD-2E9D-1E99-B75FE22ADC38}"/>
              </a:ext>
            </a:extLst>
          </p:cNvPr>
          <p:cNvSpPr txBox="1"/>
          <p:nvPr/>
        </p:nvSpPr>
        <p:spPr>
          <a:xfrm>
            <a:off x="2807947" y="3124193"/>
            <a:ext cx="1776846" cy="523220"/>
          </a:xfrm>
          <a:prstGeom prst="rect">
            <a:avLst/>
          </a:prstGeom>
          <a:noFill/>
        </p:spPr>
        <p:txBody>
          <a:bodyPr wrap="square" rtlCol="0">
            <a:spAutoFit/>
          </a:bodyPr>
          <a:lstStyle/>
          <a:p>
            <a:r>
              <a:rPr kumimoji="1" lang="ja-JP" altLang="en-US" sz="2800" b="1" dirty="0">
                <a:solidFill>
                  <a:srgbClr val="00B050"/>
                </a:solidFill>
                <a:latin typeface="BIZ UDPゴシック" panose="020B0400000000000000" pitchFamily="50" charset="-128"/>
                <a:ea typeface="BIZ UDPゴシック" panose="020B0400000000000000" pitchFamily="50" charset="-128"/>
              </a:rPr>
              <a:t>現状分析</a:t>
            </a:r>
          </a:p>
        </p:txBody>
      </p:sp>
      <p:sp>
        <p:nvSpPr>
          <p:cNvPr id="23" name="テキスト ボックス 22">
            <a:extLst>
              <a:ext uri="{FF2B5EF4-FFF2-40B4-BE49-F238E27FC236}">
                <a16:creationId xmlns:a16="http://schemas.microsoft.com/office/drawing/2014/main" id="{A3EA4871-3B97-2E64-7977-24612945B5AE}"/>
              </a:ext>
            </a:extLst>
          </p:cNvPr>
          <p:cNvSpPr txBox="1"/>
          <p:nvPr/>
        </p:nvSpPr>
        <p:spPr>
          <a:xfrm>
            <a:off x="10697585" y="2509656"/>
            <a:ext cx="1511733"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見積り分析</a:t>
            </a:r>
          </a:p>
        </p:txBody>
      </p:sp>
      <p:sp>
        <p:nvSpPr>
          <p:cNvPr id="24" name="テキスト ボックス 23">
            <a:extLst>
              <a:ext uri="{FF2B5EF4-FFF2-40B4-BE49-F238E27FC236}">
                <a16:creationId xmlns:a16="http://schemas.microsoft.com/office/drawing/2014/main" id="{FEC42392-A3B4-A8C6-2658-7C3A19997749}"/>
              </a:ext>
            </a:extLst>
          </p:cNvPr>
          <p:cNvSpPr txBox="1"/>
          <p:nvPr/>
        </p:nvSpPr>
        <p:spPr>
          <a:xfrm>
            <a:off x="406584" y="6101565"/>
            <a:ext cx="704838"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過去</a:t>
            </a:r>
          </a:p>
        </p:txBody>
      </p:sp>
      <p:sp>
        <p:nvSpPr>
          <p:cNvPr id="25" name="テキスト ボックス 24">
            <a:extLst>
              <a:ext uri="{FF2B5EF4-FFF2-40B4-BE49-F238E27FC236}">
                <a16:creationId xmlns:a16="http://schemas.microsoft.com/office/drawing/2014/main" id="{623A3A6E-2DAD-175C-CD9A-F28F2F734F5A}"/>
              </a:ext>
            </a:extLst>
          </p:cNvPr>
          <p:cNvSpPr txBox="1"/>
          <p:nvPr/>
        </p:nvSpPr>
        <p:spPr>
          <a:xfrm>
            <a:off x="6632251" y="6083020"/>
            <a:ext cx="704838"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現在</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94152146-D883-9F44-1899-2BC369741F0D}"/>
              </a:ext>
            </a:extLst>
          </p:cNvPr>
          <p:cNvSpPr txBox="1"/>
          <p:nvPr/>
        </p:nvSpPr>
        <p:spPr>
          <a:xfrm>
            <a:off x="11296256" y="6227172"/>
            <a:ext cx="704838"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未来</a:t>
            </a:r>
          </a:p>
        </p:txBody>
      </p:sp>
      <p:sp>
        <p:nvSpPr>
          <p:cNvPr id="27" name="テキスト ボックス 26">
            <a:extLst>
              <a:ext uri="{FF2B5EF4-FFF2-40B4-BE49-F238E27FC236}">
                <a16:creationId xmlns:a16="http://schemas.microsoft.com/office/drawing/2014/main" id="{5BB68468-C267-F534-AE76-5AF328679077}"/>
              </a:ext>
            </a:extLst>
          </p:cNvPr>
          <p:cNvSpPr txBox="1"/>
          <p:nvPr/>
        </p:nvSpPr>
        <p:spPr>
          <a:xfrm>
            <a:off x="124690" y="4938618"/>
            <a:ext cx="471054"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既知</a:t>
            </a:r>
          </a:p>
        </p:txBody>
      </p:sp>
      <p:sp>
        <p:nvSpPr>
          <p:cNvPr id="28" name="テキスト ボックス 27">
            <a:extLst>
              <a:ext uri="{FF2B5EF4-FFF2-40B4-BE49-F238E27FC236}">
                <a16:creationId xmlns:a16="http://schemas.microsoft.com/office/drawing/2014/main" id="{81B480D0-A49E-6807-13C1-84F0C8B5B979}"/>
              </a:ext>
            </a:extLst>
          </p:cNvPr>
          <p:cNvSpPr txBox="1"/>
          <p:nvPr/>
        </p:nvSpPr>
        <p:spPr>
          <a:xfrm>
            <a:off x="131616" y="1051470"/>
            <a:ext cx="471054" cy="646331"/>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未知</a:t>
            </a:r>
          </a:p>
        </p:txBody>
      </p:sp>
      <p:sp>
        <p:nvSpPr>
          <p:cNvPr id="29" name="テキスト ボックス 28">
            <a:extLst>
              <a:ext uri="{FF2B5EF4-FFF2-40B4-BE49-F238E27FC236}">
                <a16:creationId xmlns:a16="http://schemas.microsoft.com/office/drawing/2014/main" id="{EFC0E9D9-F64B-A31C-5B96-5F4A456D4938}"/>
              </a:ext>
            </a:extLst>
          </p:cNvPr>
          <p:cNvSpPr txBox="1"/>
          <p:nvPr/>
        </p:nvSpPr>
        <p:spPr>
          <a:xfrm>
            <a:off x="7547260" y="652976"/>
            <a:ext cx="1738340" cy="523220"/>
          </a:xfrm>
          <a:prstGeom prst="rect">
            <a:avLst/>
          </a:prstGeom>
          <a:noFill/>
        </p:spPr>
        <p:txBody>
          <a:bodyPr wrap="square" rtlCol="0">
            <a:spAutoFit/>
          </a:bodyPr>
          <a:lstStyle/>
          <a:p>
            <a:pPr algn="ctr"/>
            <a:r>
              <a:rPr kumimoji="1" lang="ja-JP" altLang="en-US" sz="2800" b="1" dirty="0">
                <a:solidFill>
                  <a:srgbClr val="C00000"/>
                </a:solidFill>
                <a:latin typeface="BIZ UDPゴシック" panose="020B0400000000000000" pitchFamily="50" charset="-128"/>
                <a:ea typeface="BIZ UDPゴシック" panose="020B0400000000000000" pitchFamily="50" charset="-128"/>
              </a:rPr>
              <a:t>未来予測</a:t>
            </a:r>
          </a:p>
        </p:txBody>
      </p:sp>
      <p:sp>
        <p:nvSpPr>
          <p:cNvPr id="30" name="テキスト ボックス 29">
            <a:extLst>
              <a:ext uri="{FF2B5EF4-FFF2-40B4-BE49-F238E27FC236}">
                <a16:creationId xmlns:a16="http://schemas.microsoft.com/office/drawing/2014/main" id="{EF275D53-7ECB-3A9A-E662-17745BC9ECC7}"/>
              </a:ext>
            </a:extLst>
          </p:cNvPr>
          <p:cNvSpPr txBox="1"/>
          <p:nvPr/>
        </p:nvSpPr>
        <p:spPr>
          <a:xfrm rot="231296">
            <a:off x="965090" y="973207"/>
            <a:ext cx="7032308" cy="830997"/>
          </a:xfrm>
          <a:prstGeom prst="rect">
            <a:avLst/>
          </a:prstGeom>
          <a:noFill/>
        </p:spPr>
        <p:txBody>
          <a:bodyPr wrap="square" rtlCol="0">
            <a:spAutoFit/>
          </a:bodyPr>
          <a:lstStyle/>
          <a:p>
            <a:r>
              <a:rPr kumimoji="1" lang="ja-JP" altLang="en-US" sz="2400" b="1" dirty="0">
                <a:latin typeface="BIZ UDPゴシック" panose="020B0400000000000000" pitchFamily="50" charset="-128"/>
                <a:ea typeface="BIZ UDPゴシック" panose="020B0400000000000000" pitchFamily="50" charset="-128"/>
              </a:rPr>
              <a:t>★インテリジェンスの究極目標は「</a:t>
            </a:r>
            <a:r>
              <a:rPr kumimoji="1" lang="ja-JP" altLang="en-US" sz="2400" b="1" u="sng" dirty="0">
                <a:solidFill>
                  <a:srgbClr val="C00000"/>
                </a:solidFill>
                <a:latin typeface="BIZ UDPゴシック" panose="020B0400000000000000" pitchFamily="50" charset="-128"/>
                <a:ea typeface="BIZ UDPゴシック" panose="020B0400000000000000" pitchFamily="50" charset="-128"/>
              </a:rPr>
              <a:t>未来予測</a:t>
            </a:r>
            <a:r>
              <a:rPr kumimoji="1" lang="ja-JP" altLang="en-US" sz="2400" b="1" dirty="0">
                <a:latin typeface="BIZ UDPゴシック" panose="020B0400000000000000" pitchFamily="50" charset="-128"/>
                <a:ea typeface="BIZ UDPゴシック" panose="020B0400000000000000" pitchFamily="50" charset="-128"/>
              </a:rPr>
              <a:t>」</a:t>
            </a:r>
            <a:endParaRPr kumimoji="1" lang="en-US" altLang="ja-JP" sz="2400" b="1" dirty="0">
              <a:latin typeface="BIZ UDPゴシック" panose="020B0400000000000000" pitchFamily="50" charset="-128"/>
              <a:ea typeface="BIZ UDPゴシック" panose="020B0400000000000000" pitchFamily="50" charset="-128"/>
            </a:endParaRPr>
          </a:p>
          <a:p>
            <a:r>
              <a:rPr lang="ja-JP" altLang="en-US" sz="2400" b="1" dirty="0">
                <a:latin typeface="BIZ UDPゴシック" panose="020B0400000000000000" pitchFamily="50" charset="-128"/>
                <a:ea typeface="BIZ UDPゴシック" panose="020B0400000000000000" pitchFamily="50" charset="-128"/>
              </a:rPr>
              <a:t>★「</a:t>
            </a:r>
            <a:r>
              <a:rPr lang="ja-JP" altLang="en-US" sz="2400" b="1" u="sng" dirty="0">
                <a:solidFill>
                  <a:srgbClr val="C00000"/>
                </a:solidFill>
                <a:latin typeface="BIZ UDPゴシック" panose="020B0400000000000000" pitchFamily="50" charset="-128"/>
                <a:ea typeface="BIZ UDPゴシック" panose="020B0400000000000000" pitchFamily="50" charset="-128"/>
              </a:rPr>
              <a:t>未来予測</a:t>
            </a:r>
            <a:r>
              <a:rPr lang="ja-JP" altLang="en-US" sz="2400" b="1" dirty="0">
                <a:latin typeface="BIZ UDPゴシック" panose="020B0400000000000000" pitchFamily="50" charset="-128"/>
                <a:ea typeface="BIZ UDPゴシック" panose="020B0400000000000000" pitchFamily="50" charset="-128"/>
              </a:rPr>
              <a:t>」とは不確実性の低減にほかならない</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1" name="テキスト ボックス 30">
            <a:extLst>
              <a:ext uri="{FF2B5EF4-FFF2-40B4-BE49-F238E27FC236}">
                <a16:creationId xmlns:a16="http://schemas.microsoft.com/office/drawing/2014/main" id="{DB882796-6AC8-7558-72D7-3D37B263C87B}"/>
              </a:ext>
            </a:extLst>
          </p:cNvPr>
          <p:cNvSpPr txBox="1"/>
          <p:nvPr/>
        </p:nvSpPr>
        <p:spPr>
          <a:xfrm>
            <a:off x="3629802" y="6376238"/>
            <a:ext cx="4856018"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（出所）</a:t>
            </a:r>
            <a:r>
              <a:rPr kumimoji="1" lang="en-US" altLang="ja-JP" sz="1000" dirty="0">
                <a:latin typeface="BIZ UDPゴシック" panose="020B0400000000000000" pitchFamily="50" charset="-128"/>
                <a:ea typeface="BIZ UDPゴシック" panose="020B0400000000000000" pitchFamily="50" charset="-128"/>
              </a:rPr>
              <a:t>『</a:t>
            </a:r>
            <a:r>
              <a:rPr kumimoji="1" lang="ja-JP" altLang="en-US" sz="1000" dirty="0">
                <a:latin typeface="BIZ UDPゴシック" panose="020B0400000000000000" pitchFamily="50" charset="-128"/>
                <a:ea typeface="BIZ UDPゴシック" panose="020B0400000000000000" pitchFamily="50" charset="-128"/>
              </a:rPr>
              <a:t>武器なる情報分析力 インテリジェンス実技マニュアル</a:t>
            </a:r>
            <a:r>
              <a:rPr lang="en-US" altLang="ja-JP" sz="1000" dirty="0">
                <a:latin typeface="BIZ UDPゴシック" panose="020B0400000000000000" pitchFamily="50" charset="-128"/>
                <a:ea typeface="BIZ UDPゴシック" panose="020B0400000000000000" pitchFamily="50" charset="-128"/>
              </a:rPr>
              <a:t>』</a:t>
            </a:r>
            <a:r>
              <a:rPr lang="ja-JP" altLang="en-US" sz="1000" dirty="0">
                <a:latin typeface="BIZ UDPゴシック" panose="020B0400000000000000" pitchFamily="50" charset="-128"/>
                <a:ea typeface="BIZ UDPゴシック" panose="020B0400000000000000" pitchFamily="50" charset="-128"/>
              </a:rPr>
              <a:t>　上田篤盛　並木書房</a:t>
            </a:r>
            <a:endParaRPr kumimoji="1"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53867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14389"/>
            <a:ext cx="6064897" cy="6029221"/>
          </a:xfrm>
          <a:prstGeom prst="rect">
            <a:avLst/>
          </a:prstGeom>
        </p:spPr>
      </p:pic>
      <p:sp>
        <p:nvSpPr>
          <p:cNvPr id="3" name="テキスト ボックス 2">
            <a:extLst>
              <a:ext uri="{FF2B5EF4-FFF2-40B4-BE49-F238E27FC236}">
                <a16:creationId xmlns:a16="http://schemas.microsoft.com/office/drawing/2014/main" id="{FB183A6B-6922-FEA0-1219-8BEBEE95F1AA}"/>
              </a:ext>
            </a:extLst>
          </p:cNvPr>
          <p:cNvSpPr txBox="1"/>
          <p:nvPr/>
        </p:nvSpPr>
        <p:spPr>
          <a:xfrm rot="451228">
            <a:off x="10564543" y="55274"/>
            <a:ext cx="800219" cy="6890327"/>
          </a:xfrm>
          <a:prstGeom prst="rect">
            <a:avLst/>
          </a:prstGeom>
          <a:noFill/>
        </p:spPr>
        <p:txBody>
          <a:bodyPr vert="eaVert" wrap="square" rtlCol="0">
            <a:spAutoFit/>
          </a:bodyPr>
          <a:lstStyle/>
          <a:p>
            <a:r>
              <a:rPr kumimoji="1" lang="ja-JP" altLang="en-US" sz="4000" dirty="0">
                <a:latin typeface="UD デジタル 教科書体 NK-B" panose="02020700000000000000" pitchFamily="18" charset="-128"/>
                <a:ea typeface="UD デジタル 教科書体 NK-B" panose="02020700000000000000" pitchFamily="18" charset="-128"/>
              </a:rPr>
              <a:t>アンケートにご回答ください！</a:t>
            </a:r>
          </a:p>
        </p:txBody>
      </p:sp>
    </p:spTree>
    <p:extLst>
      <p:ext uri="{BB962C8B-B14F-4D97-AF65-F5344CB8AC3E}">
        <p14:creationId xmlns:p14="http://schemas.microsoft.com/office/powerpoint/2010/main" val="633753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211783"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2969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01EB905-4943-5F45-B1FA-9350A00D3FB6}"/>
              </a:ext>
            </a:extLst>
          </p:cNvPr>
          <p:cNvSpPr/>
          <p:nvPr/>
        </p:nvSpPr>
        <p:spPr>
          <a:xfrm>
            <a:off x="0" y="6773"/>
            <a:ext cx="12192000" cy="685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C9811498-20AD-D2BC-97AE-4DEFBF5A3718}"/>
              </a:ext>
            </a:extLst>
          </p:cNvPr>
          <p:cNvPicPr>
            <a:picLocks noChangeAspect="1"/>
          </p:cNvPicPr>
          <p:nvPr/>
        </p:nvPicPr>
        <p:blipFill>
          <a:blip r:embed="rId2"/>
          <a:stretch>
            <a:fillRect/>
          </a:stretch>
        </p:blipFill>
        <p:spPr>
          <a:xfrm>
            <a:off x="2271186" y="978172"/>
            <a:ext cx="7581900" cy="5391150"/>
          </a:xfrm>
          <a:prstGeom prst="rect">
            <a:avLst/>
          </a:prstGeom>
        </p:spPr>
      </p:pic>
      <p:sp>
        <p:nvSpPr>
          <p:cNvPr id="4" name="テキスト ボックス 3">
            <a:extLst>
              <a:ext uri="{FF2B5EF4-FFF2-40B4-BE49-F238E27FC236}">
                <a16:creationId xmlns:a16="http://schemas.microsoft.com/office/drawing/2014/main" id="{3CD6DDE6-5BDC-176A-7C93-6C33CD868826}"/>
              </a:ext>
            </a:extLst>
          </p:cNvPr>
          <p:cNvSpPr txBox="1"/>
          <p:nvPr/>
        </p:nvSpPr>
        <p:spPr>
          <a:xfrm>
            <a:off x="3009903" y="6614070"/>
            <a:ext cx="6104466" cy="246221"/>
          </a:xfrm>
          <a:prstGeom prst="rect">
            <a:avLst/>
          </a:prstGeom>
          <a:noFill/>
        </p:spPr>
        <p:txBody>
          <a:bodyPr wrap="square">
            <a:spAutoFit/>
          </a:bodyPr>
          <a:lstStyle/>
          <a:p>
            <a:pPr algn="ctr"/>
            <a:r>
              <a:rPr lang="en-US" altLang="ja-JP" sz="1000" dirty="0">
                <a:latin typeface="Amasis MT Pro Black" panose="02040A04050005020304" pitchFamily="18" charset="0"/>
                <a:ea typeface="BIZ UDPゴシック" panose="020B0400000000000000" pitchFamily="50" charset="-128"/>
              </a:rPr>
              <a:t>https://www.tbs.co.jp/VIVANT_tbs/#stream</a:t>
            </a:r>
            <a:endParaRPr lang="ja-JP" altLang="en-US" sz="1000" dirty="0">
              <a:latin typeface="Amasis MT Pro Black" panose="02040A04050005020304" pitchFamily="18" charset="0"/>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CC605BA-F9FC-D449-C66F-84998DBBC06B}"/>
              </a:ext>
            </a:extLst>
          </p:cNvPr>
          <p:cNvSpPr txBox="1"/>
          <p:nvPr/>
        </p:nvSpPr>
        <p:spPr>
          <a:xfrm>
            <a:off x="7687735" y="439557"/>
            <a:ext cx="3641744"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警視庁公安部外事</a:t>
            </a:r>
            <a:r>
              <a:rPr kumimoji="1" lang="en-US" altLang="ja-JP" sz="2400" dirty="0">
                <a:latin typeface="BIZ UDPゴシック" panose="020B0400000000000000" pitchFamily="50" charset="-128"/>
                <a:ea typeface="BIZ UDPゴシック" panose="020B0400000000000000" pitchFamily="50" charset="-128"/>
              </a:rPr>
              <a:t>4</a:t>
            </a:r>
            <a:r>
              <a:rPr kumimoji="1" lang="ja-JP" altLang="en-US" sz="2400" dirty="0">
                <a:latin typeface="BIZ UDPゴシック" panose="020B0400000000000000" pitchFamily="50" charset="-128"/>
                <a:ea typeface="BIZ UDPゴシック" panose="020B0400000000000000" pitchFamily="50" charset="-128"/>
              </a:rPr>
              <a:t>課</a:t>
            </a:r>
          </a:p>
        </p:txBody>
      </p:sp>
      <p:sp>
        <p:nvSpPr>
          <p:cNvPr id="9" name="テキスト ボックス 8">
            <a:extLst>
              <a:ext uri="{FF2B5EF4-FFF2-40B4-BE49-F238E27FC236}">
                <a16:creationId xmlns:a16="http://schemas.microsoft.com/office/drawing/2014/main" id="{23B2C947-2779-E4B4-6CE3-B0221BD6D5E0}"/>
              </a:ext>
            </a:extLst>
          </p:cNvPr>
          <p:cNvSpPr txBox="1"/>
          <p:nvPr/>
        </p:nvSpPr>
        <p:spPr>
          <a:xfrm>
            <a:off x="1097266" y="439557"/>
            <a:ext cx="6048587" cy="523220"/>
          </a:xfrm>
          <a:prstGeom prst="rect">
            <a:avLst/>
          </a:prstGeom>
          <a:noFill/>
        </p:spPr>
        <p:txBody>
          <a:bodyPr wrap="square">
            <a:spAutoFit/>
          </a:bodyPr>
          <a:lstStyle/>
          <a:p>
            <a:r>
              <a:rPr lang="ja-JP" altLang="en-US" sz="2800" dirty="0">
                <a:latin typeface="BIZ UDPゴシック" panose="020B0400000000000000" pitchFamily="50" charset="-128"/>
                <a:ea typeface="BIZ UDPゴシック" panose="020B0400000000000000" pitchFamily="50" charset="-128"/>
              </a:rPr>
              <a:t>丸菱商事・エネルギー事業部</a:t>
            </a:r>
            <a:r>
              <a:rPr lang="en-US" altLang="ja-JP" sz="2800" dirty="0">
                <a:latin typeface="BIZ UDPゴシック" panose="020B0400000000000000" pitchFamily="50" charset="-128"/>
                <a:ea typeface="BIZ UDPゴシック" panose="020B0400000000000000" pitchFamily="50" charset="-128"/>
              </a:rPr>
              <a:t>2</a:t>
            </a:r>
            <a:r>
              <a:rPr lang="ja-JP" altLang="en-US" sz="2800" dirty="0">
                <a:latin typeface="BIZ UDPゴシック" panose="020B0400000000000000" pitchFamily="50" charset="-128"/>
                <a:ea typeface="BIZ UDPゴシック" panose="020B0400000000000000" pitchFamily="50" charset="-128"/>
              </a:rPr>
              <a:t>課課長</a:t>
            </a:r>
          </a:p>
        </p:txBody>
      </p:sp>
      <p:sp>
        <p:nvSpPr>
          <p:cNvPr id="17" name="テキスト ボックス 16">
            <a:extLst>
              <a:ext uri="{FF2B5EF4-FFF2-40B4-BE49-F238E27FC236}">
                <a16:creationId xmlns:a16="http://schemas.microsoft.com/office/drawing/2014/main" id="{DC96D2CA-74D2-480E-732F-39C26F7530B0}"/>
              </a:ext>
            </a:extLst>
          </p:cNvPr>
          <p:cNvSpPr txBox="1"/>
          <p:nvPr/>
        </p:nvSpPr>
        <p:spPr>
          <a:xfrm>
            <a:off x="1639148" y="-3356"/>
            <a:ext cx="5100306" cy="461665"/>
          </a:xfrm>
          <a:prstGeom prst="rect">
            <a:avLst/>
          </a:prstGeom>
          <a:noFill/>
        </p:spPr>
        <p:txBody>
          <a:bodyPr wrap="square">
            <a:spAutoFit/>
          </a:bodyPr>
          <a:lstStyle/>
          <a:p>
            <a:r>
              <a:rPr lang="ja-JP" altLang="en-US" sz="2400" b="0" i="0" dirty="0">
                <a:effectLst/>
                <a:latin typeface="BIZ UDPゴシック" panose="020B0400000000000000" pitchFamily="50" charset="-128"/>
                <a:ea typeface="BIZ UDPゴシック" panose="020B0400000000000000" pitchFamily="50" charset="-128"/>
              </a:rPr>
              <a:t>陸上幕僚監部運用支援・情報部別班</a:t>
            </a:r>
            <a:endParaRPr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242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「別班」</a:t>
            </a:r>
            <a:r>
              <a:rPr kumimoji="1" lang="en-US" altLang="ja-JP" sz="8000" b="1" dirty="0">
                <a:latin typeface="BIZ UDPゴシック" panose="020B0400000000000000" pitchFamily="50" charset="-128"/>
                <a:ea typeface="BIZ UDPゴシック" panose="020B0400000000000000" pitchFamily="50" charset="-128"/>
              </a:rPr>
              <a:t>?</a:t>
            </a:r>
          </a:p>
        </p:txBody>
      </p:sp>
      <p:pic>
        <p:nvPicPr>
          <p:cNvPr id="2" name="Picture 42" descr="malicious user_s">
            <a:extLst>
              <a:ext uri="{FF2B5EF4-FFF2-40B4-BE49-F238E27FC236}">
                <a16:creationId xmlns:a16="http://schemas.microsoft.com/office/drawing/2014/main" id="{4DE61A8B-9DDA-A53E-F2B9-2CC9D2710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7190" y="5873289"/>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34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D6B2C75-4238-3154-4390-5540EC249268}"/>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陸自　独断で海外情報活動</a:t>
            </a:r>
          </a:p>
        </p:txBody>
      </p:sp>
      <p:sp>
        <p:nvSpPr>
          <p:cNvPr id="10" name="テキスト ボックス 9">
            <a:extLst>
              <a:ext uri="{FF2B5EF4-FFF2-40B4-BE49-F238E27FC236}">
                <a16:creationId xmlns:a16="http://schemas.microsoft.com/office/drawing/2014/main" id="{57CE521E-E40B-4947-0168-6ABEB88DB904}"/>
              </a:ext>
            </a:extLst>
          </p:cNvPr>
          <p:cNvSpPr txBox="1"/>
          <p:nvPr/>
        </p:nvSpPr>
        <p:spPr>
          <a:xfrm>
            <a:off x="5865541" y="585417"/>
            <a:ext cx="6326459" cy="338554"/>
          </a:xfrm>
          <a:prstGeom prst="rect">
            <a:avLst/>
          </a:prstGeom>
          <a:noFill/>
        </p:spPr>
        <p:txBody>
          <a:bodyPr wrap="square">
            <a:spAutoFit/>
          </a:bodyPr>
          <a:lstStyle/>
          <a:p>
            <a:pPr algn="ctr"/>
            <a:r>
              <a:rPr lang="ja-JP" altLang="en-US" sz="1600" b="0" i="0" dirty="0">
                <a:solidFill>
                  <a:srgbClr val="333333"/>
                </a:solidFill>
                <a:effectLst/>
                <a:latin typeface="Meiryo" panose="020B0604030504040204" pitchFamily="50" charset="-128"/>
                <a:ea typeface="Meiryo" panose="020B0604030504040204" pitchFamily="50" charset="-128"/>
              </a:rPr>
              <a:t>陸上幕僚監部運用支援・情報部別班（別班）に関する質問主意書</a:t>
            </a:r>
            <a:endParaRPr lang="ja-JP" altLang="en-US" sz="1600" dirty="0"/>
          </a:p>
        </p:txBody>
      </p:sp>
      <p:pic>
        <p:nvPicPr>
          <p:cNvPr id="12" name="図 11">
            <a:extLst>
              <a:ext uri="{FF2B5EF4-FFF2-40B4-BE49-F238E27FC236}">
                <a16:creationId xmlns:a16="http://schemas.microsoft.com/office/drawing/2014/main" id="{9C7A5C23-D244-1784-8B61-654DE65A62D4}"/>
              </a:ext>
            </a:extLst>
          </p:cNvPr>
          <p:cNvPicPr>
            <a:picLocks noChangeAspect="1"/>
          </p:cNvPicPr>
          <p:nvPr/>
        </p:nvPicPr>
        <p:blipFill>
          <a:blip r:embed="rId2"/>
          <a:stretch>
            <a:fillRect/>
          </a:stretch>
        </p:blipFill>
        <p:spPr>
          <a:xfrm>
            <a:off x="7143023" y="1089013"/>
            <a:ext cx="4331937" cy="5697974"/>
          </a:xfrm>
          <a:prstGeom prst="rect">
            <a:avLst/>
          </a:prstGeom>
          <a:ln w="28575">
            <a:solidFill>
              <a:srgbClr val="C00000"/>
            </a:solidFill>
          </a:ln>
        </p:spPr>
      </p:pic>
      <p:sp>
        <p:nvSpPr>
          <p:cNvPr id="14" name="テキスト ボックス 13">
            <a:extLst>
              <a:ext uri="{FF2B5EF4-FFF2-40B4-BE49-F238E27FC236}">
                <a16:creationId xmlns:a16="http://schemas.microsoft.com/office/drawing/2014/main" id="{CBDEE290-C248-2ADB-4EFD-916B61B3FBCA}"/>
              </a:ext>
            </a:extLst>
          </p:cNvPr>
          <p:cNvSpPr txBox="1"/>
          <p:nvPr/>
        </p:nvSpPr>
        <p:spPr>
          <a:xfrm>
            <a:off x="7647007" y="827403"/>
            <a:ext cx="3323968" cy="261610"/>
          </a:xfrm>
          <a:prstGeom prst="rect">
            <a:avLst/>
          </a:prstGeom>
          <a:noFill/>
        </p:spPr>
        <p:txBody>
          <a:bodyPr wrap="square">
            <a:spAutoFit/>
          </a:bodyPr>
          <a:lstStyle/>
          <a:p>
            <a:pPr algn="ctr"/>
            <a:r>
              <a:rPr lang="ja-JP" altLang="en-US" sz="1050" dirty="0">
                <a:latin typeface="BIZ UDPゴシック" panose="020B0400000000000000" pitchFamily="50" charset="-128"/>
                <a:ea typeface="BIZ UDPゴシック" panose="020B0400000000000000" pitchFamily="50" charset="-128"/>
              </a:rPr>
              <a:t>衆議院</a:t>
            </a:r>
            <a:r>
              <a:rPr lang="en-US" altLang="ja-JP" sz="1050" dirty="0">
                <a:latin typeface="BIZ UDPゴシック" panose="020B0400000000000000" pitchFamily="50" charset="-128"/>
                <a:ea typeface="BIZ UDPゴシック" panose="020B0400000000000000" pitchFamily="50" charset="-128"/>
              </a:rPr>
              <a:t>HP</a:t>
            </a:r>
            <a:r>
              <a:rPr lang="ja-JP" altLang="en-US" sz="1050" dirty="0">
                <a:latin typeface="BIZ UDPゴシック" panose="020B0400000000000000" pitchFamily="50" charset="-128"/>
                <a:ea typeface="BIZ UDPゴシック" panose="020B0400000000000000" pitchFamily="50" charset="-128"/>
              </a:rPr>
              <a:t> </a:t>
            </a:r>
            <a:r>
              <a:rPr lang="en-US" altLang="ja-JP" sz="1050" dirty="0">
                <a:latin typeface="BIZ UDPゴシック" panose="020B0400000000000000" pitchFamily="50" charset="-128"/>
                <a:ea typeface="BIZ UDPゴシック" panose="020B0400000000000000" pitchFamily="50" charset="-128"/>
                <a:hlinkClick r:id="rId3"/>
              </a:rPr>
              <a:t>a185106.pdf (shugiin.go.jp)</a:t>
            </a:r>
            <a:endParaRPr lang="ja-JP" altLang="en-US" sz="1050" dirty="0">
              <a:latin typeface="BIZ UDPゴシック" panose="020B0400000000000000" pitchFamily="50" charset="-128"/>
              <a:ea typeface="BIZ UDPゴシック" panose="020B0400000000000000" pitchFamily="50" charset="-128"/>
            </a:endParaRPr>
          </a:p>
        </p:txBody>
      </p:sp>
      <p:pic>
        <p:nvPicPr>
          <p:cNvPr id="5122" name="Picture 2">
            <a:extLst>
              <a:ext uri="{FF2B5EF4-FFF2-40B4-BE49-F238E27FC236}">
                <a16:creationId xmlns:a16="http://schemas.microsoft.com/office/drawing/2014/main" id="{362F4DBD-4656-8506-5842-2BF915B23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83" y="1053885"/>
            <a:ext cx="6671372" cy="548720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7E24196-E24C-F3C4-F1AC-5931A6785A25}"/>
              </a:ext>
            </a:extLst>
          </p:cNvPr>
          <p:cNvSpPr txBox="1"/>
          <p:nvPr/>
        </p:nvSpPr>
        <p:spPr>
          <a:xfrm>
            <a:off x="1327487" y="6541089"/>
            <a:ext cx="3323968" cy="261610"/>
          </a:xfrm>
          <a:prstGeom prst="rect">
            <a:avLst/>
          </a:prstGeom>
          <a:noFill/>
        </p:spPr>
        <p:txBody>
          <a:bodyPr wrap="square">
            <a:spAutoFit/>
          </a:bodyPr>
          <a:lstStyle/>
          <a:p>
            <a:pPr algn="ctr"/>
            <a:r>
              <a:rPr lang="ja-JP" altLang="en-US" sz="1050" dirty="0">
                <a:latin typeface="BIZ UDPゴシック" panose="020B0400000000000000" pitchFamily="50" charset="-128"/>
                <a:ea typeface="BIZ UDPゴシック" panose="020B0400000000000000" pitchFamily="50" charset="-128"/>
              </a:rPr>
              <a:t>高知新聞</a:t>
            </a:r>
          </a:p>
        </p:txBody>
      </p:sp>
    </p:spTree>
    <p:extLst>
      <p:ext uri="{BB962C8B-B14F-4D97-AF65-F5344CB8AC3E}">
        <p14:creationId xmlns:p14="http://schemas.microsoft.com/office/powerpoint/2010/main" val="409131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descr="自衛隊秘密諜報機関 ―青桐の戦士と呼ばれて | 阿尾 博政 |本 | 通販 | Amazon さん">
            <a:extLst>
              <a:ext uri="{FF2B5EF4-FFF2-40B4-BE49-F238E27FC236}">
                <a16:creationId xmlns:a16="http://schemas.microsoft.com/office/drawing/2014/main" id="{4495AD79-1A45-D9ED-C4B5-A14CE1D2B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469" y="4751522"/>
            <a:ext cx="1981171" cy="19811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自衛隊の闇組織　秘密情報部隊「別班」の正体">
            <a:extLst>
              <a:ext uri="{FF2B5EF4-FFF2-40B4-BE49-F238E27FC236}">
                <a16:creationId xmlns:a16="http://schemas.microsoft.com/office/drawing/2014/main" id="{58FFD02F-255E-89A6-86F8-DF39C6C23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75" y="483742"/>
            <a:ext cx="3713582" cy="60859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ED6B2C75-4238-3154-4390-5540EC249268}"/>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自衛隊の闇組織～秘密情報部隊「別班」の正体</a:t>
            </a:r>
            <a:r>
              <a:rPr kumimoji="1" lang="en-US" altLang="ja-JP"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B3BB3A25-7573-8874-9D76-4B43F0CDA414}"/>
              </a:ext>
            </a:extLst>
          </p:cNvPr>
          <p:cNvSpPr txBox="1"/>
          <p:nvPr/>
        </p:nvSpPr>
        <p:spPr>
          <a:xfrm rot="16200000">
            <a:off x="-3236183" y="3415184"/>
            <a:ext cx="6654800" cy="230832"/>
          </a:xfrm>
          <a:prstGeom prst="rect">
            <a:avLst/>
          </a:prstGeom>
          <a:noFill/>
        </p:spPr>
        <p:txBody>
          <a:bodyPr wrap="square">
            <a:spAutoFit/>
          </a:bodyPr>
          <a:lstStyle/>
          <a:p>
            <a:pPr algn="ctr"/>
            <a:r>
              <a:rPr lang="en-US" altLang="ja-JP" sz="900" dirty="0">
                <a:latin typeface="BIZ UDPゴシック" panose="020B0400000000000000" pitchFamily="50" charset="-128"/>
                <a:ea typeface="BIZ UDPゴシック" panose="020B0400000000000000" pitchFamily="50" charset="-128"/>
                <a:hlinkClick r:id="rId5"/>
              </a:rPr>
              <a:t>『</a:t>
            </a:r>
            <a:r>
              <a:rPr lang="ja-JP" altLang="en-US" sz="900" dirty="0">
                <a:latin typeface="BIZ UDPゴシック" panose="020B0400000000000000" pitchFamily="50" charset="-128"/>
                <a:ea typeface="BIZ UDPゴシック" panose="020B0400000000000000" pitchFamily="50" charset="-128"/>
                <a:hlinkClick r:id="rId5"/>
              </a:rPr>
              <a:t>自衛隊の闇組織　秘密情報部隊「別班」の正体</a:t>
            </a:r>
            <a:r>
              <a:rPr lang="en-US" altLang="ja-JP" sz="900" dirty="0">
                <a:latin typeface="BIZ UDPゴシック" panose="020B0400000000000000" pitchFamily="50" charset="-128"/>
                <a:ea typeface="BIZ UDPゴシック" panose="020B0400000000000000" pitchFamily="50" charset="-128"/>
                <a:hlinkClick r:id="rId5"/>
              </a:rPr>
              <a:t>』</a:t>
            </a:r>
            <a:r>
              <a:rPr lang="ja-JP" altLang="en-US" sz="900" dirty="0">
                <a:latin typeface="BIZ UDPゴシック" panose="020B0400000000000000" pitchFamily="50" charset="-128"/>
                <a:ea typeface="BIZ UDPゴシック" panose="020B0400000000000000" pitchFamily="50" charset="-128"/>
                <a:hlinkClick r:id="rId5"/>
              </a:rPr>
              <a:t>（石井　暁）：講談社現代新書｜講談社</a:t>
            </a:r>
            <a:r>
              <a:rPr lang="en-US" altLang="ja-JP" sz="900" dirty="0">
                <a:latin typeface="BIZ UDPゴシック" panose="020B0400000000000000" pitchFamily="50" charset="-128"/>
                <a:ea typeface="BIZ UDPゴシック" panose="020B0400000000000000" pitchFamily="50" charset="-128"/>
                <a:hlinkClick r:id="rId5"/>
              </a:rPr>
              <a:t>BOOK</a:t>
            </a:r>
            <a:r>
              <a:rPr lang="ja-JP" altLang="en-US" sz="900" dirty="0">
                <a:latin typeface="BIZ UDPゴシック" panose="020B0400000000000000" pitchFamily="50" charset="-128"/>
                <a:ea typeface="BIZ UDPゴシック" panose="020B0400000000000000" pitchFamily="50" charset="-128"/>
                <a:hlinkClick r:id="rId5"/>
              </a:rPr>
              <a:t>倶楽部 </a:t>
            </a:r>
            <a:r>
              <a:rPr lang="en-US" altLang="ja-JP" sz="900" dirty="0">
                <a:latin typeface="BIZ UDPゴシック" panose="020B0400000000000000" pitchFamily="50" charset="-128"/>
                <a:ea typeface="BIZ UDPゴシック" panose="020B0400000000000000" pitchFamily="50" charset="-128"/>
                <a:hlinkClick r:id="rId5"/>
              </a:rPr>
              <a:t>(kodansha.co.jp)</a:t>
            </a:r>
            <a:endParaRPr lang="ja-JP" altLang="en-US" sz="9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72C13CED-4985-C8E0-6095-A6E550E0D5BF}"/>
              </a:ext>
            </a:extLst>
          </p:cNvPr>
          <p:cNvPicPr>
            <a:picLocks noChangeAspect="1"/>
          </p:cNvPicPr>
          <p:nvPr/>
        </p:nvPicPr>
        <p:blipFill>
          <a:blip r:embed="rId6"/>
          <a:stretch>
            <a:fillRect/>
          </a:stretch>
        </p:blipFill>
        <p:spPr>
          <a:xfrm>
            <a:off x="4060706" y="455503"/>
            <a:ext cx="7928519" cy="4315927"/>
          </a:xfrm>
          <a:prstGeom prst="rect">
            <a:avLst/>
          </a:prstGeom>
        </p:spPr>
      </p:pic>
      <p:pic>
        <p:nvPicPr>
          <p:cNvPr id="5124" name="Picture 4" descr="影の軍隊―「日本の黒幕」自衛隊秘密グループの巻』｜感想・レビュー - 読書メーター">
            <a:extLst>
              <a:ext uri="{FF2B5EF4-FFF2-40B4-BE49-F238E27FC236}">
                <a16:creationId xmlns:a16="http://schemas.microsoft.com/office/drawing/2014/main" id="{F0E008C9-9DAB-FED3-5BC9-643386ACFD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8480" y="4732897"/>
            <a:ext cx="1405009" cy="199979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日米秘密情報機関 「影の軍隊」ムサシ機関長の告白』（平城 弘通）｜講談社BOOK倶楽部">
            <a:extLst>
              <a:ext uri="{FF2B5EF4-FFF2-40B4-BE49-F238E27FC236}">
                <a16:creationId xmlns:a16="http://schemas.microsoft.com/office/drawing/2014/main" id="{A305FAB7-8E36-4586-FF93-A48A95A763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7838" y="4732897"/>
            <a:ext cx="1405009" cy="208220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611C4C0-66C6-7D59-62D4-DBA52118F2D6}"/>
              </a:ext>
            </a:extLst>
          </p:cNvPr>
          <p:cNvSpPr txBox="1"/>
          <p:nvPr/>
        </p:nvSpPr>
        <p:spPr>
          <a:xfrm>
            <a:off x="5897837" y="6623068"/>
            <a:ext cx="1405009"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出所：講談社</a:t>
            </a:r>
          </a:p>
        </p:txBody>
      </p:sp>
      <p:sp>
        <p:nvSpPr>
          <p:cNvPr id="6" name="テキスト ボックス 5">
            <a:extLst>
              <a:ext uri="{FF2B5EF4-FFF2-40B4-BE49-F238E27FC236}">
                <a16:creationId xmlns:a16="http://schemas.microsoft.com/office/drawing/2014/main" id="{0ECDA1BD-E1E9-DED8-BE86-2C29DC9574CE}"/>
              </a:ext>
            </a:extLst>
          </p:cNvPr>
          <p:cNvSpPr txBox="1"/>
          <p:nvPr/>
        </p:nvSpPr>
        <p:spPr>
          <a:xfrm>
            <a:off x="4348479" y="6658106"/>
            <a:ext cx="1405009"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出所：赤旗</a:t>
            </a:r>
          </a:p>
        </p:txBody>
      </p:sp>
      <p:pic>
        <p:nvPicPr>
          <p:cNvPr id="5128" name="Picture 8" descr="自衛隊秘密諜報機関 ―青桐の戦士と呼ばれて | 阿尾 博政 |本 | 通販 | Amazon さん">
            <a:extLst>
              <a:ext uri="{FF2B5EF4-FFF2-40B4-BE49-F238E27FC236}">
                <a16:creationId xmlns:a16="http://schemas.microsoft.com/office/drawing/2014/main" id="{DBABA68C-16CC-ADD7-29C2-BE5D790578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7195" y="4732897"/>
            <a:ext cx="1364801" cy="194556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A41FA0A-A3AF-EA29-FD59-B54A663C1090}"/>
              </a:ext>
            </a:extLst>
          </p:cNvPr>
          <p:cNvSpPr txBox="1"/>
          <p:nvPr/>
        </p:nvSpPr>
        <p:spPr>
          <a:xfrm>
            <a:off x="7322460" y="6618552"/>
            <a:ext cx="1405009"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出所：講談社</a:t>
            </a:r>
          </a:p>
        </p:txBody>
      </p:sp>
      <p:sp>
        <p:nvSpPr>
          <p:cNvPr id="9" name="テキスト ボックス 8">
            <a:extLst>
              <a:ext uri="{FF2B5EF4-FFF2-40B4-BE49-F238E27FC236}">
                <a16:creationId xmlns:a16="http://schemas.microsoft.com/office/drawing/2014/main" id="{23508905-7028-C4A1-7515-F007960B3C83}"/>
              </a:ext>
            </a:extLst>
          </p:cNvPr>
          <p:cNvSpPr txBox="1"/>
          <p:nvPr/>
        </p:nvSpPr>
        <p:spPr>
          <a:xfrm>
            <a:off x="8956344" y="6665963"/>
            <a:ext cx="1405009"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出所：アスペクト</a:t>
            </a:r>
          </a:p>
        </p:txBody>
      </p:sp>
      <p:pic>
        <p:nvPicPr>
          <p:cNvPr id="5134" name="Picture 14" descr="自衛隊の情報戦―陸幕第二部長の回想 | 塚本 勝一 |本 | 通販 | Amazon さん">
            <a:extLst>
              <a:ext uri="{FF2B5EF4-FFF2-40B4-BE49-F238E27FC236}">
                <a16:creationId xmlns:a16="http://schemas.microsoft.com/office/drawing/2014/main" id="{15C1EAB4-2F14-04A3-4E99-11C559BC0C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49159" y="4790054"/>
            <a:ext cx="1364800" cy="202494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7C1012F-4701-E8CB-82ED-13FCB062E672}"/>
              </a:ext>
            </a:extLst>
          </p:cNvPr>
          <p:cNvSpPr txBox="1"/>
          <p:nvPr/>
        </p:nvSpPr>
        <p:spPr>
          <a:xfrm>
            <a:off x="10480997" y="6594845"/>
            <a:ext cx="1405009" cy="246221"/>
          </a:xfrm>
          <a:prstGeom prst="rect">
            <a:avLst/>
          </a:prstGeom>
          <a:solidFill>
            <a:schemeClr val="bg1"/>
          </a:solid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出所：草思社</a:t>
            </a:r>
          </a:p>
        </p:txBody>
      </p:sp>
    </p:spTree>
    <p:extLst>
      <p:ext uri="{BB962C8B-B14F-4D97-AF65-F5344CB8AC3E}">
        <p14:creationId xmlns:p14="http://schemas.microsoft.com/office/powerpoint/2010/main" val="29511864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84332</TotalTime>
  <Words>6093</Words>
  <Application>Microsoft Office PowerPoint</Application>
  <PresentationFormat>ワイド画面</PresentationFormat>
  <Paragraphs>910</Paragraphs>
  <Slides>52</Slides>
  <Notes>10</Notes>
  <HiddenSlides>0</HiddenSlides>
  <MMClips>0</MMClips>
  <ScaleCrop>false</ScaleCrop>
  <HeadingPairs>
    <vt:vector size="6" baseType="variant">
      <vt:variant>
        <vt:lpstr>使用されているフォント</vt:lpstr>
      </vt:variant>
      <vt:variant>
        <vt:i4>21</vt:i4>
      </vt:variant>
      <vt:variant>
        <vt:lpstr>テーマ</vt:lpstr>
      </vt:variant>
      <vt:variant>
        <vt:i4>1</vt:i4>
      </vt:variant>
      <vt:variant>
        <vt:lpstr>スライド タイトル</vt:lpstr>
      </vt:variant>
      <vt:variant>
        <vt:i4>52</vt:i4>
      </vt:variant>
    </vt:vector>
  </HeadingPairs>
  <TitlesOfParts>
    <vt:vector size="74" baseType="lpstr">
      <vt:lpstr>BIZ UDPゴシック</vt:lpstr>
      <vt:lpstr>BIZ UDP明朝 Medium</vt:lpstr>
      <vt:lpstr>BIZ UDゴシック</vt:lpstr>
      <vt:lpstr>HGP創英角ﾎﾟｯﾌﾟ体</vt:lpstr>
      <vt:lpstr>HG丸ｺﾞｼｯｸM-PRO</vt:lpstr>
      <vt:lpstr>Malgun Gothic</vt:lpstr>
      <vt:lpstr>Meiryo UI</vt:lpstr>
      <vt:lpstr>UD デジタル 教科書体 NK-B</vt:lpstr>
      <vt:lpstr>UD Digi Kyokasho NK-R</vt:lpstr>
      <vt:lpstr>UD デジタル 教科書体 N-R</vt:lpstr>
      <vt:lpstr>YouTube Sans</vt:lpstr>
      <vt:lpstr>Meiryo</vt:lpstr>
      <vt:lpstr>游ゴシック</vt:lpstr>
      <vt:lpstr>游ゴシック Light</vt:lpstr>
      <vt:lpstr>72 Black</vt:lpstr>
      <vt:lpstr>Amasis MT Pro Black</vt:lpstr>
      <vt:lpstr>Amasis MT Pro Medium</vt:lpstr>
      <vt:lpstr>arial</vt:lpstr>
      <vt:lpstr>arial</vt:lpstr>
      <vt:lpstr>Open Sans</vt:lpstr>
      <vt:lpstr>Trebuchet MS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362</cp:revision>
  <cp:lastPrinted>2023-10-25T01:44:41Z</cp:lastPrinted>
  <dcterms:created xsi:type="dcterms:W3CDTF">2023-03-29T00:02:56Z</dcterms:created>
  <dcterms:modified xsi:type="dcterms:W3CDTF">2023-11-08T00:05:20Z</dcterms:modified>
</cp:coreProperties>
</file>